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6" r:id="rId2"/>
    <p:sldId id="258" r:id="rId3"/>
    <p:sldId id="259" r:id="rId4"/>
    <p:sldId id="262" r:id="rId5"/>
    <p:sldId id="263" r:id="rId6"/>
    <p:sldId id="264" r:id="rId7"/>
    <p:sldId id="267" r:id="rId8"/>
    <p:sldId id="266" r:id="rId9"/>
    <p:sldId id="268" r:id="rId10"/>
    <p:sldId id="269" r:id="rId11"/>
    <p:sldId id="271" r:id="rId12"/>
    <p:sldId id="322" r:id="rId13"/>
    <p:sldId id="321" r:id="rId14"/>
    <p:sldId id="272" r:id="rId15"/>
    <p:sldId id="277" r:id="rId16"/>
    <p:sldId id="276" r:id="rId17"/>
    <p:sldId id="274" r:id="rId18"/>
    <p:sldId id="273" r:id="rId19"/>
    <p:sldId id="278" r:id="rId20"/>
    <p:sldId id="279" r:id="rId21"/>
    <p:sldId id="280" r:id="rId22"/>
    <p:sldId id="286" r:id="rId23"/>
    <p:sldId id="291" r:id="rId24"/>
    <p:sldId id="285" r:id="rId25"/>
    <p:sldId id="292" r:id="rId26"/>
    <p:sldId id="281" r:id="rId27"/>
    <p:sldId id="293" r:id="rId28"/>
    <p:sldId id="284" r:id="rId29"/>
    <p:sldId id="294" r:id="rId30"/>
    <p:sldId id="283" r:id="rId31"/>
    <p:sldId id="289" r:id="rId32"/>
    <p:sldId id="328" r:id="rId33"/>
    <p:sldId id="325" r:id="rId34"/>
    <p:sldId id="287" r:id="rId35"/>
    <p:sldId id="297" r:id="rId36"/>
    <p:sldId id="296" r:id="rId37"/>
    <p:sldId id="295" r:id="rId38"/>
    <p:sldId id="298" r:id="rId39"/>
    <p:sldId id="301" r:id="rId40"/>
    <p:sldId id="299" r:id="rId41"/>
    <p:sldId id="300" r:id="rId42"/>
    <p:sldId id="304" r:id="rId43"/>
    <p:sldId id="307" r:id="rId44"/>
    <p:sldId id="303" r:id="rId45"/>
    <p:sldId id="308" r:id="rId46"/>
    <p:sldId id="306" r:id="rId47"/>
    <p:sldId id="302" r:id="rId48"/>
    <p:sldId id="323" r:id="rId4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10"/>
  </p:normalViewPr>
  <p:slideViewPr>
    <p:cSldViewPr snapToGrid="0" snapToObjects="1">
      <p:cViewPr varScale="1">
        <p:scale>
          <a:sx n="72" d="100"/>
          <a:sy n="72" d="100"/>
        </p:scale>
        <p:origin x="4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17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83247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10930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81098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95421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46169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43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61869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20275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44325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748872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60121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64592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74678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04182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38394675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936844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2976149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3503846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513741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59251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3947354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441650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322818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741216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281821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929952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514502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943018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2438707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73053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79788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471305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714923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3641149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2980990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92487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969665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04399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hyperlink" Target="https://gamma.app" TargetMode="Externa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gamma.app" TargetMode="Externa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27.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323386"/>
            <a:ext cx="7477601" cy="1916430"/>
          </a:xfrm>
          <a:prstGeom prst="rect">
            <a:avLst/>
          </a:prstGeom>
          <a:noFill/>
          <a:ln/>
        </p:spPr>
        <p:txBody>
          <a:bodyPr wrap="square" rtlCol="0" anchor="t"/>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University Inventory Management System</a:t>
            </a:r>
            <a:endParaRPr lang="en-US" sz="6036" dirty="0"/>
          </a:p>
        </p:txBody>
      </p:sp>
      <p:sp>
        <p:nvSpPr>
          <p:cNvPr id="6" name="Text 2"/>
          <p:cNvSpPr/>
          <p:nvPr/>
        </p:nvSpPr>
        <p:spPr>
          <a:xfrm>
            <a:off x="6319599" y="4573072"/>
            <a:ext cx="7477601" cy="1333024"/>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 This project aims to develop a streamlined inventory management system for university supplies, focusing on providing a convenient ordering process for university employees and ensuring proper approval and tracking of supplies.</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 name="Image 0" descr="preencoded.png">
            <a:extLst>
              <a:ext uri="{FF2B5EF4-FFF2-40B4-BE49-F238E27FC236}">
                <a16:creationId xmlns:a16="http://schemas.microsoft.com/office/drawing/2014/main" id="{D27BBF30-3ECE-190F-B969-445B3BE9AF4A}"/>
              </a:ext>
            </a:extLst>
          </p:cNvPr>
          <p:cNvPicPr>
            <a:picLocks noChangeAspect="1"/>
          </p:cNvPicPr>
          <p:nvPr/>
        </p:nvPicPr>
        <p:blipFill>
          <a:blip r:embed="rId3"/>
          <a:stretch>
            <a:fillRect/>
          </a:stretch>
        </p:blipFill>
        <p:spPr>
          <a:xfrm>
            <a:off x="152400" y="152400"/>
            <a:ext cx="14630400" cy="8229600"/>
          </a:xfrm>
          <a:prstGeom prst="rect">
            <a:avLst/>
          </a:prstGeom>
        </p:spPr>
      </p:pic>
      <p:sp>
        <p:nvSpPr>
          <p:cNvPr id="7" name="Shape 0">
            <a:extLst>
              <a:ext uri="{FF2B5EF4-FFF2-40B4-BE49-F238E27FC236}">
                <a16:creationId xmlns:a16="http://schemas.microsoft.com/office/drawing/2014/main" id="{B43106F1-221C-DD64-CCAF-DF530DEDF435}"/>
              </a:ext>
            </a:extLst>
          </p:cNvPr>
          <p:cNvSpPr/>
          <p:nvPr/>
        </p:nvSpPr>
        <p:spPr>
          <a:xfrm>
            <a:off x="152400" y="152400"/>
            <a:ext cx="14630400" cy="8229600"/>
          </a:xfrm>
          <a:prstGeom prst="rect">
            <a:avLst/>
          </a:prstGeom>
          <a:solidFill>
            <a:srgbClr val="000018">
              <a:alpha val="75000"/>
            </a:srgbClr>
          </a:solidFill>
          <a:ln/>
        </p:spPr>
        <p:txBody>
          <a:bodyPr/>
          <a:lstStyle/>
          <a:p>
            <a:endParaRPr lang="en-US"/>
          </a:p>
        </p:txBody>
      </p:sp>
      <p:pic>
        <p:nvPicPr>
          <p:cNvPr id="8" name="Image 1" descr="preencoded.png">
            <a:extLst>
              <a:ext uri="{FF2B5EF4-FFF2-40B4-BE49-F238E27FC236}">
                <a16:creationId xmlns:a16="http://schemas.microsoft.com/office/drawing/2014/main" id="{BA8A7079-F34E-F71E-6D76-425307852271}"/>
              </a:ext>
            </a:extLst>
          </p:cNvPr>
          <p:cNvPicPr>
            <a:picLocks noChangeAspect="1"/>
          </p:cNvPicPr>
          <p:nvPr/>
        </p:nvPicPr>
        <p:blipFill>
          <a:blip r:embed="rId6"/>
          <a:stretch>
            <a:fillRect/>
          </a:stretch>
        </p:blipFill>
        <p:spPr>
          <a:xfrm>
            <a:off x="144780" y="152400"/>
            <a:ext cx="3657600" cy="8229600"/>
          </a:xfrm>
          <a:prstGeom prst="rect">
            <a:avLst/>
          </a:prstGeom>
        </p:spPr>
      </p:pic>
      <p:sp>
        <p:nvSpPr>
          <p:cNvPr id="9" name="Text 1">
            <a:extLst>
              <a:ext uri="{FF2B5EF4-FFF2-40B4-BE49-F238E27FC236}">
                <a16:creationId xmlns:a16="http://schemas.microsoft.com/office/drawing/2014/main" id="{52CB97AB-95FC-BA0A-CC92-64D1678C4880}"/>
              </a:ext>
            </a:extLst>
          </p:cNvPr>
          <p:cNvSpPr/>
          <p:nvPr/>
        </p:nvSpPr>
        <p:spPr>
          <a:xfrm>
            <a:off x="4643199" y="1087160"/>
            <a:ext cx="6572131"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Requirement Specification</a:t>
            </a:r>
            <a:endParaRPr lang="en-US" sz="4374" dirty="0"/>
          </a:p>
        </p:txBody>
      </p:sp>
      <p:pic>
        <p:nvPicPr>
          <p:cNvPr id="10" name="Image 2" descr="preencoded.png">
            <a:extLst>
              <a:ext uri="{FF2B5EF4-FFF2-40B4-BE49-F238E27FC236}">
                <a16:creationId xmlns:a16="http://schemas.microsoft.com/office/drawing/2014/main" id="{4C3BB540-1F18-9C1B-9F6B-72D66E3E8A6F}"/>
              </a:ext>
            </a:extLst>
          </p:cNvPr>
          <p:cNvPicPr>
            <a:picLocks noChangeAspect="1"/>
          </p:cNvPicPr>
          <p:nvPr/>
        </p:nvPicPr>
        <p:blipFill>
          <a:blip r:embed="rId7"/>
          <a:stretch>
            <a:fillRect/>
          </a:stretch>
        </p:blipFill>
        <p:spPr>
          <a:xfrm>
            <a:off x="4643199" y="2114788"/>
            <a:ext cx="1110972" cy="1777484"/>
          </a:xfrm>
          <a:prstGeom prst="rect">
            <a:avLst/>
          </a:prstGeom>
        </p:spPr>
      </p:pic>
      <p:sp>
        <p:nvSpPr>
          <p:cNvPr id="11" name="Text 2">
            <a:extLst>
              <a:ext uri="{FF2B5EF4-FFF2-40B4-BE49-F238E27FC236}">
                <a16:creationId xmlns:a16="http://schemas.microsoft.com/office/drawing/2014/main" id="{13EE5876-ED49-F65F-4848-7F50FC90018C}"/>
              </a:ext>
            </a:extLst>
          </p:cNvPr>
          <p:cNvSpPr/>
          <p:nvPr/>
        </p:nvSpPr>
        <p:spPr>
          <a:xfrm>
            <a:off x="6087428" y="2336959"/>
            <a:ext cx="3099435"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Functional Requirements</a:t>
            </a:r>
            <a:endParaRPr lang="en-US" sz="2187" dirty="0"/>
          </a:p>
        </p:txBody>
      </p:sp>
      <p:sp>
        <p:nvSpPr>
          <p:cNvPr id="12" name="Text 3">
            <a:extLst>
              <a:ext uri="{FF2B5EF4-FFF2-40B4-BE49-F238E27FC236}">
                <a16:creationId xmlns:a16="http://schemas.microsoft.com/office/drawing/2014/main" id="{36CE56A2-D743-1C74-F65A-0A17DA86A849}"/>
              </a:ext>
            </a:extLst>
          </p:cNvPr>
          <p:cNvSpPr/>
          <p:nvPr/>
        </p:nvSpPr>
        <p:spPr>
          <a:xfrm>
            <a:off x="6087428" y="2817376"/>
            <a:ext cx="7862173"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Define the specific features and capabilities the system must have.</a:t>
            </a:r>
            <a:endParaRPr lang="en-US" sz="1750" dirty="0"/>
          </a:p>
        </p:txBody>
      </p:sp>
      <p:pic>
        <p:nvPicPr>
          <p:cNvPr id="13" name="Image 3" descr="preencoded.png">
            <a:extLst>
              <a:ext uri="{FF2B5EF4-FFF2-40B4-BE49-F238E27FC236}">
                <a16:creationId xmlns:a16="http://schemas.microsoft.com/office/drawing/2014/main" id="{7C678104-4A73-5E85-E329-D104512ACFA8}"/>
              </a:ext>
            </a:extLst>
          </p:cNvPr>
          <p:cNvPicPr>
            <a:picLocks noChangeAspect="1"/>
          </p:cNvPicPr>
          <p:nvPr/>
        </p:nvPicPr>
        <p:blipFill>
          <a:blip r:embed="rId8"/>
          <a:stretch>
            <a:fillRect/>
          </a:stretch>
        </p:blipFill>
        <p:spPr>
          <a:xfrm>
            <a:off x="4643199" y="3892272"/>
            <a:ext cx="1110972" cy="1777484"/>
          </a:xfrm>
          <a:prstGeom prst="rect">
            <a:avLst/>
          </a:prstGeom>
        </p:spPr>
      </p:pic>
      <p:sp>
        <p:nvSpPr>
          <p:cNvPr id="14" name="Text 4">
            <a:extLst>
              <a:ext uri="{FF2B5EF4-FFF2-40B4-BE49-F238E27FC236}">
                <a16:creationId xmlns:a16="http://schemas.microsoft.com/office/drawing/2014/main" id="{8F4D0195-6F7D-D734-DA36-ED7EAB308ADA}"/>
              </a:ext>
            </a:extLst>
          </p:cNvPr>
          <p:cNvSpPr/>
          <p:nvPr/>
        </p:nvSpPr>
        <p:spPr>
          <a:xfrm>
            <a:off x="6087428" y="4114443"/>
            <a:ext cx="3700105"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Non-Functional Requirements</a:t>
            </a:r>
            <a:endParaRPr lang="en-US" sz="2187" dirty="0"/>
          </a:p>
        </p:txBody>
      </p:sp>
      <p:sp>
        <p:nvSpPr>
          <p:cNvPr id="15" name="Text 5">
            <a:extLst>
              <a:ext uri="{FF2B5EF4-FFF2-40B4-BE49-F238E27FC236}">
                <a16:creationId xmlns:a16="http://schemas.microsoft.com/office/drawing/2014/main" id="{1B280C17-ADE9-78F2-CD55-8116084BBAD5}"/>
              </a:ext>
            </a:extLst>
          </p:cNvPr>
          <p:cNvSpPr/>
          <p:nvPr/>
        </p:nvSpPr>
        <p:spPr>
          <a:xfrm>
            <a:off x="6087428" y="4594860"/>
            <a:ext cx="7862173" cy="666512"/>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Outline the performance, security, and usability standards the system must meet.</a:t>
            </a:r>
            <a:endParaRPr lang="en-US" sz="1750" dirty="0"/>
          </a:p>
        </p:txBody>
      </p:sp>
      <p:pic>
        <p:nvPicPr>
          <p:cNvPr id="16" name="Image 4" descr="preencoded.png">
            <a:extLst>
              <a:ext uri="{FF2B5EF4-FFF2-40B4-BE49-F238E27FC236}">
                <a16:creationId xmlns:a16="http://schemas.microsoft.com/office/drawing/2014/main" id="{7C891BD5-3A44-FAC5-212E-40FA23262FB9}"/>
              </a:ext>
            </a:extLst>
          </p:cNvPr>
          <p:cNvPicPr>
            <a:picLocks noChangeAspect="1"/>
          </p:cNvPicPr>
          <p:nvPr/>
        </p:nvPicPr>
        <p:blipFill>
          <a:blip r:embed="rId9"/>
          <a:stretch>
            <a:fillRect/>
          </a:stretch>
        </p:blipFill>
        <p:spPr>
          <a:xfrm>
            <a:off x="4643199" y="5669756"/>
            <a:ext cx="1110972" cy="1777484"/>
          </a:xfrm>
          <a:prstGeom prst="rect">
            <a:avLst/>
          </a:prstGeom>
        </p:spPr>
      </p:pic>
      <p:sp>
        <p:nvSpPr>
          <p:cNvPr id="17" name="Text 6">
            <a:extLst>
              <a:ext uri="{FF2B5EF4-FFF2-40B4-BE49-F238E27FC236}">
                <a16:creationId xmlns:a16="http://schemas.microsoft.com/office/drawing/2014/main" id="{138D9060-9B43-756D-ABFC-169D6BF2C969}"/>
              </a:ext>
            </a:extLst>
          </p:cNvPr>
          <p:cNvSpPr/>
          <p:nvPr/>
        </p:nvSpPr>
        <p:spPr>
          <a:xfrm>
            <a:off x="6087428" y="5891927"/>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Stories</a:t>
            </a:r>
            <a:endParaRPr lang="en-US" sz="2187" dirty="0"/>
          </a:p>
        </p:txBody>
      </p:sp>
      <p:sp>
        <p:nvSpPr>
          <p:cNvPr id="18" name="Text 7">
            <a:extLst>
              <a:ext uri="{FF2B5EF4-FFF2-40B4-BE49-F238E27FC236}">
                <a16:creationId xmlns:a16="http://schemas.microsoft.com/office/drawing/2014/main" id="{14FE14FB-79B9-EE3E-3B7B-48B2009615B8}"/>
              </a:ext>
            </a:extLst>
          </p:cNvPr>
          <p:cNvSpPr/>
          <p:nvPr/>
        </p:nvSpPr>
        <p:spPr>
          <a:xfrm>
            <a:off x="6087428" y="6372344"/>
            <a:ext cx="7862173"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Describe how users will interact with the system to accomplish their tasks.</a:t>
            </a:r>
            <a:endParaRPr lang="en-US" sz="1750" dirty="0"/>
          </a:p>
        </p:txBody>
      </p:sp>
    </p:spTree>
    <p:extLst>
      <p:ext uri="{BB962C8B-B14F-4D97-AF65-F5344CB8AC3E}">
        <p14:creationId xmlns:p14="http://schemas.microsoft.com/office/powerpoint/2010/main" val="495445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2014B8F8-3982-A01D-5DC2-176117B09C93}"/>
              </a:ext>
            </a:extLst>
          </p:cNvPr>
          <p:cNvSpPr/>
          <p:nvPr/>
        </p:nvSpPr>
        <p:spPr>
          <a:xfrm>
            <a:off x="2037993" y="2242899"/>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Stakeholder Analysis</a:t>
            </a:r>
            <a:endParaRPr lang="en-US" sz="4374" dirty="0"/>
          </a:p>
        </p:txBody>
      </p:sp>
      <p:pic>
        <p:nvPicPr>
          <p:cNvPr id="7" name="Image 1" descr="preencoded.png">
            <a:extLst>
              <a:ext uri="{FF2B5EF4-FFF2-40B4-BE49-F238E27FC236}">
                <a16:creationId xmlns:a16="http://schemas.microsoft.com/office/drawing/2014/main" id="{CB192B29-0540-2A87-9D3F-6D6A8AA47513}"/>
              </a:ext>
            </a:extLst>
          </p:cNvPr>
          <p:cNvPicPr>
            <a:picLocks noChangeAspect="1"/>
          </p:cNvPicPr>
          <p:nvPr/>
        </p:nvPicPr>
        <p:blipFill>
          <a:blip r:embed="rId4"/>
          <a:stretch>
            <a:fillRect/>
          </a:stretch>
        </p:blipFill>
        <p:spPr>
          <a:xfrm>
            <a:off x="2037993" y="3381613"/>
            <a:ext cx="555427" cy="555427"/>
          </a:xfrm>
          <a:prstGeom prst="rect">
            <a:avLst/>
          </a:prstGeom>
        </p:spPr>
      </p:pic>
      <p:sp>
        <p:nvSpPr>
          <p:cNvPr id="8" name="Text 2">
            <a:extLst>
              <a:ext uri="{FF2B5EF4-FFF2-40B4-BE49-F238E27FC236}">
                <a16:creationId xmlns:a16="http://schemas.microsoft.com/office/drawing/2014/main" id="{CEECCCDF-C950-08AF-ECC4-0AF193831269}"/>
              </a:ext>
            </a:extLst>
          </p:cNvPr>
          <p:cNvSpPr/>
          <p:nvPr/>
        </p:nvSpPr>
        <p:spPr>
          <a:xfrm>
            <a:off x="2037993" y="4159210"/>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End Users</a:t>
            </a:r>
            <a:endParaRPr lang="en-US" sz="2187" dirty="0"/>
          </a:p>
        </p:txBody>
      </p:sp>
      <p:sp>
        <p:nvSpPr>
          <p:cNvPr id="9" name="Text 3">
            <a:extLst>
              <a:ext uri="{FF2B5EF4-FFF2-40B4-BE49-F238E27FC236}">
                <a16:creationId xmlns:a16="http://schemas.microsoft.com/office/drawing/2014/main" id="{80FF42AA-3DEA-77E7-1AC8-3D333CB3B44E}"/>
              </a:ext>
            </a:extLst>
          </p:cNvPr>
          <p:cNvSpPr/>
          <p:nvPr/>
        </p:nvSpPr>
        <p:spPr>
          <a:xfrm>
            <a:off x="2037993" y="4639628"/>
            <a:ext cx="2388632" cy="999768"/>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individuals who will directly interact with the system.</a:t>
            </a:r>
            <a:endParaRPr lang="en-US" sz="1750" dirty="0"/>
          </a:p>
        </p:txBody>
      </p:sp>
      <p:pic>
        <p:nvPicPr>
          <p:cNvPr id="10" name="Image 2" descr="preencoded.png">
            <a:extLst>
              <a:ext uri="{FF2B5EF4-FFF2-40B4-BE49-F238E27FC236}">
                <a16:creationId xmlns:a16="http://schemas.microsoft.com/office/drawing/2014/main" id="{7F32E2EE-92F8-5EC5-120D-2238A0E89C19}"/>
              </a:ext>
            </a:extLst>
          </p:cNvPr>
          <p:cNvPicPr>
            <a:picLocks noChangeAspect="1"/>
          </p:cNvPicPr>
          <p:nvPr/>
        </p:nvPicPr>
        <p:blipFill>
          <a:blip r:embed="rId5"/>
          <a:stretch>
            <a:fillRect/>
          </a:stretch>
        </p:blipFill>
        <p:spPr>
          <a:xfrm>
            <a:off x="4759881" y="3381613"/>
            <a:ext cx="555427" cy="555427"/>
          </a:xfrm>
          <a:prstGeom prst="rect">
            <a:avLst/>
          </a:prstGeom>
        </p:spPr>
      </p:pic>
      <p:sp>
        <p:nvSpPr>
          <p:cNvPr id="11" name="Text 4">
            <a:extLst>
              <a:ext uri="{FF2B5EF4-FFF2-40B4-BE49-F238E27FC236}">
                <a16:creationId xmlns:a16="http://schemas.microsoft.com/office/drawing/2014/main" id="{EB2B6F7B-5645-DE3F-C929-F674E9EF122A}"/>
              </a:ext>
            </a:extLst>
          </p:cNvPr>
          <p:cNvSpPr/>
          <p:nvPr/>
        </p:nvSpPr>
        <p:spPr>
          <a:xfrm>
            <a:off x="4759881" y="4159210"/>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Management</a:t>
            </a:r>
            <a:endParaRPr lang="en-US" sz="2187" dirty="0"/>
          </a:p>
        </p:txBody>
      </p:sp>
      <p:sp>
        <p:nvSpPr>
          <p:cNvPr id="12" name="Text 5">
            <a:extLst>
              <a:ext uri="{FF2B5EF4-FFF2-40B4-BE49-F238E27FC236}">
                <a16:creationId xmlns:a16="http://schemas.microsoft.com/office/drawing/2014/main" id="{3741680E-C8EE-3E51-18FF-BEC8D76E788E}"/>
              </a:ext>
            </a:extLst>
          </p:cNvPr>
          <p:cNvSpPr/>
          <p:nvPr/>
        </p:nvSpPr>
        <p:spPr>
          <a:xfrm>
            <a:off x="4759881" y="4639628"/>
            <a:ext cx="2388632" cy="1333024"/>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leaders who oversee the organization and set strategic goals.</a:t>
            </a:r>
            <a:endParaRPr lang="en-US" sz="1750" dirty="0"/>
          </a:p>
        </p:txBody>
      </p:sp>
      <p:pic>
        <p:nvPicPr>
          <p:cNvPr id="13" name="Image 3" descr="preencoded.png">
            <a:extLst>
              <a:ext uri="{FF2B5EF4-FFF2-40B4-BE49-F238E27FC236}">
                <a16:creationId xmlns:a16="http://schemas.microsoft.com/office/drawing/2014/main" id="{4A1FC542-3925-B74D-EE78-6F621AAD6AFE}"/>
              </a:ext>
            </a:extLst>
          </p:cNvPr>
          <p:cNvPicPr>
            <a:picLocks noChangeAspect="1"/>
          </p:cNvPicPr>
          <p:nvPr/>
        </p:nvPicPr>
        <p:blipFill>
          <a:blip r:embed="rId6"/>
          <a:stretch>
            <a:fillRect/>
          </a:stretch>
        </p:blipFill>
        <p:spPr>
          <a:xfrm>
            <a:off x="7481768" y="3381613"/>
            <a:ext cx="555427" cy="555427"/>
          </a:xfrm>
          <a:prstGeom prst="rect">
            <a:avLst/>
          </a:prstGeom>
        </p:spPr>
      </p:pic>
      <p:sp>
        <p:nvSpPr>
          <p:cNvPr id="14" name="Text 6">
            <a:extLst>
              <a:ext uri="{FF2B5EF4-FFF2-40B4-BE49-F238E27FC236}">
                <a16:creationId xmlns:a16="http://schemas.microsoft.com/office/drawing/2014/main" id="{5C1598FC-F030-2699-ABFF-4A6FFD404097}"/>
              </a:ext>
            </a:extLst>
          </p:cNvPr>
          <p:cNvSpPr/>
          <p:nvPr/>
        </p:nvSpPr>
        <p:spPr>
          <a:xfrm>
            <a:off x="7481768" y="4159210"/>
            <a:ext cx="2388632"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IT Team</a:t>
            </a:r>
            <a:endParaRPr lang="en-US" sz="2187" dirty="0"/>
          </a:p>
        </p:txBody>
      </p:sp>
      <p:sp>
        <p:nvSpPr>
          <p:cNvPr id="15" name="Text 7">
            <a:extLst>
              <a:ext uri="{FF2B5EF4-FFF2-40B4-BE49-F238E27FC236}">
                <a16:creationId xmlns:a16="http://schemas.microsoft.com/office/drawing/2014/main" id="{56D921C4-E945-C29B-FF9D-E617ECCC0817}"/>
              </a:ext>
            </a:extLst>
          </p:cNvPr>
          <p:cNvSpPr/>
          <p:nvPr/>
        </p:nvSpPr>
        <p:spPr>
          <a:xfrm>
            <a:off x="7481768" y="4639628"/>
            <a:ext cx="2388632" cy="1333024"/>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technical experts responsible for implementing and maintaining the system.</a:t>
            </a:r>
            <a:endParaRPr lang="en-US" sz="1750" dirty="0"/>
          </a:p>
        </p:txBody>
      </p:sp>
      <p:pic>
        <p:nvPicPr>
          <p:cNvPr id="16" name="Image 4" descr="preencoded.png">
            <a:extLst>
              <a:ext uri="{FF2B5EF4-FFF2-40B4-BE49-F238E27FC236}">
                <a16:creationId xmlns:a16="http://schemas.microsoft.com/office/drawing/2014/main" id="{D1023FDB-790F-F1A1-B50F-DA34C27E79EE}"/>
              </a:ext>
            </a:extLst>
          </p:cNvPr>
          <p:cNvPicPr>
            <a:picLocks noChangeAspect="1"/>
          </p:cNvPicPr>
          <p:nvPr/>
        </p:nvPicPr>
        <p:blipFill>
          <a:blip r:embed="rId7"/>
          <a:stretch>
            <a:fillRect/>
          </a:stretch>
        </p:blipFill>
        <p:spPr>
          <a:xfrm>
            <a:off x="10203656" y="3381613"/>
            <a:ext cx="555427" cy="555427"/>
          </a:xfrm>
          <a:prstGeom prst="rect">
            <a:avLst/>
          </a:prstGeom>
        </p:spPr>
      </p:pic>
      <p:sp>
        <p:nvSpPr>
          <p:cNvPr id="17" name="Text 8">
            <a:extLst>
              <a:ext uri="{FF2B5EF4-FFF2-40B4-BE49-F238E27FC236}">
                <a16:creationId xmlns:a16="http://schemas.microsoft.com/office/drawing/2014/main" id="{0D6082EC-E9EC-0895-752A-0E3C72F4ACAA}"/>
              </a:ext>
            </a:extLst>
          </p:cNvPr>
          <p:cNvSpPr/>
          <p:nvPr/>
        </p:nvSpPr>
        <p:spPr>
          <a:xfrm>
            <a:off x="10203656" y="4159210"/>
            <a:ext cx="2388751" cy="694373"/>
          </a:xfrm>
          <a:prstGeom prst="rect">
            <a:avLst/>
          </a:prstGeom>
          <a:noFill/>
          <a:ln/>
        </p:spPr>
        <p:txBody>
          <a:bodyPr wrap="squar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External Stakeholders</a:t>
            </a:r>
            <a:endParaRPr lang="en-US" sz="2187" dirty="0"/>
          </a:p>
        </p:txBody>
      </p:sp>
      <p:sp>
        <p:nvSpPr>
          <p:cNvPr id="18" name="Text 9">
            <a:extLst>
              <a:ext uri="{FF2B5EF4-FFF2-40B4-BE49-F238E27FC236}">
                <a16:creationId xmlns:a16="http://schemas.microsoft.com/office/drawing/2014/main" id="{FA928D78-E226-C6AC-E4F6-9168807683E7}"/>
              </a:ext>
            </a:extLst>
          </p:cNvPr>
          <p:cNvSpPr/>
          <p:nvPr/>
        </p:nvSpPr>
        <p:spPr>
          <a:xfrm>
            <a:off x="10203656" y="4986814"/>
            <a:ext cx="2388751" cy="999768"/>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Partners, vendors, and other parties impacted by the system.</a:t>
            </a:r>
            <a:endParaRPr lang="en-US" sz="1750" dirty="0"/>
          </a:p>
        </p:txBody>
      </p:sp>
    </p:spTree>
    <p:extLst>
      <p:ext uri="{BB962C8B-B14F-4D97-AF65-F5344CB8AC3E}">
        <p14:creationId xmlns:p14="http://schemas.microsoft.com/office/powerpoint/2010/main" val="42227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30400" cy="8229599"/>
          </a:xfrm>
          <a:prstGeom prst="rect">
            <a:avLst/>
          </a:prstGeom>
        </p:spPr>
      </p:pic>
    </p:spTree>
    <p:extLst>
      <p:ext uri="{BB962C8B-B14F-4D97-AF65-F5344CB8AC3E}">
        <p14:creationId xmlns:p14="http://schemas.microsoft.com/office/powerpoint/2010/main" val="420375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2" y="531628"/>
            <a:ext cx="12588949" cy="6879265"/>
          </a:xfrm>
          <a:prstGeom prst="rect">
            <a:avLst/>
          </a:prstGeom>
        </p:spPr>
      </p:pic>
    </p:spTree>
    <p:extLst>
      <p:ext uri="{BB962C8B-B14F-4D97-AF65-F5344CB8AC3E}">
        <p14:creationId xmlns:p14="http://schemas.microsoft.com/office/powerpoint/2010/main" val="3886816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0">
            <a:extLst>
              <a:ext uri="{FF2B5EF4-FFF2-40B4-BE49-F238E27FC236}">
                <a16:creationId xmlns:a16="http://schemas.microsoft.com/office/drawing/2014/main" id="{1A3BAB1E-DE02-DF74-70C4-D44580F8899F}"/>
              </a:ext>
            </a:extLst>
          </p:cNvPr>
          <p:cNvPicPr>
            <a:picLocks noChangeAspect="1"/>
          </p:cNvPicPr>
          <p:nvPr/>
        </p:nvPicPr>
        <p:blipFill>
          <a:blip r:embed="rId3"/>
          <a:stretch>
            <a:fillRect/>
          </a:stretch>
        </p:blipFill>
        <p:spPr>
          <a:xfrm>
            <a:off x="-3810" y="0"/>
            <a:ext cx="14630400" cy="8229600"/>
          </a:xfrm>
          <a:prstGeom prst="rect">
            <a:avLst/>
          </a:prstGeom>
        </p:spPr>
      </p:pic>
      <p:sp>
        <p:nvSpPr>
          <p:cNvPr id="7" name="Shape 0">
            <a:extLst>
              <a:ext uri="{FF2B5EF4-FFF2-40B4-BE49-F238E27FC236}">
                <a16:creationId xmlns:a16="http://schemas.microsoft.com/office/drawing/2014/main" id="{284061D6-AC4B-98AC-285E-CF0B7DC88611}"/>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8" name="Image 1">
            <a:extLst>
              <a:ext uri="{FF2B5EF4-FFF2-40B4-BE49-F238E27FC236}">
                <a16:creationId xmlns:a16="http://schemas.microsoft.com/office/drawing/2014/main" id="{9D1059D8-B198-2CF4-25EF-540D0EF05918}"/>
              </a:ext>
            </a:extLst>
          </p:cNvPr>
          <p:cNvPicPr>
            <a:picLocks noChangeAspect="1"/>
          </p:cNvPicPr>
          <p:nvPr/>
        </p:nvPicPr>
        <p:blipFill>
          <a:blip r:embed="rId4"/>
          <a:stretch>
            <a:fillRect/>
          </a:stretch>
        </p:blipFill>
        <p:spPr>
          <a:xfrm>
            <a:off x="9147810" y="0"/>
            <a:ext cx="5486400" cy="8229600"/>
          </a:xfrm>
          <a:prstGeom prst="rect">
            <a:avLst/>
          </a:prstGeom>
        </p:spPr>
      </p:pic>
      <p:sp>
        <p:nvSpPr>
          <p:cNvPr id="9" name="Text 1">
            <a:extLst>
              <a:ext uri="{FF2B5EF4-FFF2-40B4-BE49-F238E27FC236}">
                <a16:creationId xmlns:a16="http://schemas.microsoft.com/office/drawing/2014/main" id="{3379657E-9A88-49B2-BF7A-A04050C31721}"/>
              </a:ext>
            </a:extLst>
          </p:cNvPr>
          <p:cNvSpPr/>
          <p:nvPr/>
        </p:nvSpPr>
        <p:spPr>
          <a:xfrm>
            <a:off x="829389" y="1844278"/>
            <a:ext cx="7477601" cy="28746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smtClean="0">
                <a:solidFill>
                  <a:srgbClr val="FFFFFF"/>
                </a:solidFill>
                <a:latin typeface="Roboto" pitchFamily="34" charset="0"/>
                <a:ea typeface="Roboto" pitchFamily="34" charset="-122"/>
                <a:cs typeface="Roboto" pitchFamily="34" charset="-120"/>
              </a:rPr>
              <a:t>Frontend </a:t>
            </a:r>
            <a:r>
              <a:rPr lang="en-US" sz="6036" dirty="0">
                <a:solidFill>
                  <a:srgbClr val="FFFFFF"/>
                </a:solidFill>
                <a:latin typeface="Roboto" pitchFamily="34" charset="0"/>
                <a:ea typeface="Roboto" pitchFamily="34" charset="-122"/>
                <a:cs typeface="Roboto" pitchFamily="34" charset="-120"/>
              </a:rPr>
              <a:t>Inventory Management System</a:t>
            </a:r>
            <a:endParaRPr lang="en-US" sz="6036" dirty="0"/>
          </a:p>
        </p:txBody>
      </p:sp>
      <p:sp>
        <p:nvSpPr>
          <p:cNvPr id="10" name="Text 2">
            <a:extLst>
              <a:ext uri="{FF2B5EF4-FFF2-40B4-BE49-F238E27FC236}">
                <a16:creationId xmlns:a16="http://schemas.microsoft.com/office/drawing/2014/main" id="{9FF84FDD-9ED9-7A23-B3D3-87CD2576FFB7}"/>
              </a:ext>
            </a:extLst>
          </p:cNvPr>
          <p:cNvSpPr/>
          <p:nvPr/>
        </p:nvSpPr>
        <p:spPr>
          <a:xfrm>
            <a:off x="829389" y="5052179"/>
            <a:ext cx="74776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This presentation provides an overview of the frontend for an Inventory Management System. The frontend plays a crucial role in delivering an intuitive and user-friendly experience, empowering businesses to effectively manage their inventory through a seamless digital platform.</a:t>
            </a:r>
            <a:endParaRPr lang="en-US" sz="1750" dirty="0"/>
          </a:p>
        </p:txBody>
      </p:sp>
    </p:spTree>
    <p:extLst>
      <p:ext uri="{BB962C8B-B14F-4D97-AF65-F5344CB8AC3E}">
        <p14:creationId xmlns:p14="http://schemas.microsoft.com/office/powerpoint/2010/main" val="274703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 name="Image 0">
            <a:extLst>
              <a:ext uri="{FF2B5EF4-FFF2-40B4-BE49-F238E27FC236}">
                <a16:creationId xmlns:a16="http://schemas.microsoft.com/office/drawing/2014/main" id="{7A9AD640-76DA-76FE-C9E7-4832C6B69990}"/>
              </a:ext>
            </a:extLst>
          </p:cNvPr>
          <p:cNvPicPr>
            <a:picLocks noChangeAspect="1"/>
          </p:cNvPicPr>
          <p:nvPr/>
        </p:nvPicPr>
        <p:blipFill>
          <a:blip r:embed="rId3"/>
          <a:stretch>
            <a:fillRect/>
          </a:stretch>
        </p:blipFill>
        <p:spPr>
          <a:xfrm>
            <a:off x="152400" y="152400"/>
            <a:ext cx="14630400" cy="8229600"/>
          </a:xfrm>
          <a:prstGeom prst="rect">
            <a:avLst/>
          </a:prstGeom>
        </p:spPr>
      </p:pic>
      <p:sp>
        <p:nvSpPr>
          <p:cNvPr id="7" name="Shape 0">
            <a:extLst>
              <a:ext uri="{FF2B5EF4-FFF2-40B4-BE49-F238E27FC236}">
                <a16:creationId xmlns:a16="http://schemas.microsoft.com/office/drawing/2014/main" id="{5DB3DFBB-1B9E-7140-6745-597A02C98AAD}"/>
              </a:ext>
            </a:extLst>
          </p:cNvPr>
          <p:cNvSpPr/>
          <p:nvPr/>
        </p:nvSpPr>
        <p:spPr>
          <a:xfrm>
            <a:off x="152400" y="152400"/>
            <a:ext cx="14630400" cy="8229600"/>
          </a:xfrm>
          <a:prstGeom prst="rect">
            <a:avLst/>
          </a:prstGeom>
          <a:solidFill>
            <a:srgbClr val="000018">
              <a:alpha val="75000"/>
            </a:srgbClr>
          </a:solidFill>
          <a:ln/>
        </p:spPr>
        <p:txBody>
          <a:bodyPr/>
          <a:lstStyle/>
          <a:p>
            <a:endParaRPr lang="en-US"/>
          </a:p>
        </p:txBody>
      </p:sp>
      <p:pic>
        <p:nvPicPr>
          <p:cNvPr id="8" name="Image 1">
            <a:extLst>
              <a:ext uri="{FF2B5EF4-FFF2-40B4-BE49-F238E27FC236}">
                <a16:creationId xmlns:a16="http://schemas.microsoft.com/office/drawing/2014/main" id="{76B7F4ED-A1E0-0E6C-9514-3E6185C643EA}"/>
              </a:ext>
            </a:extLst>
          </p:cNvPr>
          <p:cNvPicPr>
            <a:picLocks noChangeAspect="1"/>
          </p:cNvPicPr>
          <p:nvPr/>
        </p:nvPicPr>
        <p:blipFill>
          <a:blip r:embed="rId6"/>
          <a:stretch>
            <a:fillRect/>
          </a:stretch>
        </p:blipFill>
        <p:spPr>
          <a:xfrm>
            <a:off x="152400" y="152400"/>
            <a:ext cx="14630400" cy="2777490"/>
          </a:xfrm>
          <a:prstGeom prst="rect">
            <a:avLst/>
          </a:prstGeom>
        </p:spPr>
      </p:pic>
      <p:sp>
        <p:nvSpPr>
          <p:cNvPr id="9" name="Text 1">
            <a:extLst>
              <a:ext uri="{FF2B5EF4-FFF2-40B4-BE49-F238E27FC236}">
                <a16:creationId xmlns:a16="http://schemas.microsoft.com/office/drawing/2014/main" id="{A0DF2018-36AD-B16E-820E-E838AAF61DED}"/>
              </a:ext>
            </a:extLst>
          </p:cNvPr>
          <p:cNvSpPr/>
          <p:nvPr/>
        </p:nvSpPr>
        <p:spPr>
          <a:xfrm>
            <a:off x="2190393" y="3672364"/>
            <a:ext cx="611766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The Role of the Frontend</a:t>
            </a:r>
            <a:endParaRPr lang="en-US" sz="4374" dirty="0"/>
          </a:p>
        </p:txBody>
      </p:sp>
      <p:sp>
        <p:nvSpPr>
          <p:cNvPr id="10" name="Shape 2">
            <a:extLst>
              <a:ext uri="{FF2B5EF4-FFF2-40B4-BE49-F238E27FC236}">
                <a16:creationId xmlns:a16="http://schemas.microsoft.com/office/drawing/2014/main" id="{2F49495B-9833-1C94-7B77-6B5B8EB4B1D4}"/>
              </a:ext>
            </a:extLst>
          </p:cNvPr>
          <p:cNvSpPr/>
          <p:nvPr/>
        </p:nvSpPr>
        <p:spPr>
          <a:xfrm>
            <a:off x="2190393" y="4699992"/>
            <a:ext cx="3370064" cy="2939534"/>
          </a:xfrm>
          <a:prstGeom prst="roundRect">
            <a:avLst>
              <a:gd name="adj" fmla="val 3402"/>
            </a:avLst>
          </a:prstGeom>
          <a:solidFill>
            <a:srgbClr val="182567"/>
          </a:solidFill>
          <a:ln w="7620">
            <a:solidFill>
              <a:srgbClr val="313E80"/>
            </a:solidFill>
            <a:prstDash val="solid"/>
          </a:ln>
        </p:spPr>
        <p:txBody>
          <a:bodyPr/>
          <a:lstStyle/>
          <a:p>
            <a:endParaRPr lang="en-US"/>
          </a:p>
        </p:txBody>
      </p:sp>
      <p:sp>
        <p:nvSpPr>
          <p:cNvPr id="11" name="Text 3">
            <a:extLst>
              <a:ext uri="{FF2B5EF4-FFF2-40B4-BE49-F238E27FC236}">
                <a16:creationId xmlns:a16="http://schemas.microsoft.com/office/drawing/2014/main" id="{84136A3C-70BF-AC91-21BC-B0A71F39BEA4}"/>
              </a:ext>
            </a:extLst>
          </p:cNvPr>
          <p:cNvSpPr/>
          <p:nvPr/>
        </p:nvSpPr>
        <p:spPr>
          <a:xfrm>
            <a:off x="2420183" y="4929783"/>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Intuitive UI</a:t>
            </a:r>
            <a:endParaRPr lang="en-US" sz="2187" dirty="0"/>
          </a:p>
        </p:txBody>
      </p:sp>
      <p:sp>
        <p:nvSpPr>
          <p:cNvPr id="12" name="Text 4">
            <a:extLst>
              <a:ext uri="{FF2B5EF4-FFF2-40B4-BE49-F238E27FC236}">
                <a16:creationId xmlns:a16="http://schemas.microsoft.com/office/drawing/2014/main" id="{6FEF8ACA-003B-2B01-CF79-1A912CC5AA49}"/>
              </a:ext>
            </a:extLst>
          </p:cNvPr>
          <p:cNvSpPr/>
          <p:nvPr/>
        </p:nvSpPr>
        <p:spPr>
          <a:xfrm>
            <a:off x="2420183" y="5410200"/>
            <a:ext cx="2910483"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design focuses on creating an intuitive and easy-to-navigate user interface, ensuring a seamless experience for inventory managers.</a:t>
            </a:r>
            <a:endParaRPr lang="en-US" sz="1750" dirty="0"/>
          </a:p>
        </p:txBody>
      </p:sp>
      <p:sp>
        <p:nvSpPr>
          <p:cNvPr id="13" name="Shape 5">
            <a:extLst>
              <a:ext uri="{FF2B5EF4-FFF2-40B4-BE49-F238E27FC236}">
                <a16:creationId xmlns:a16="http://schemas.microsoft.com/office/drawing/2014/main" id="{1220CA4A-3039-7351-8556-1DEC7341C54E}"/>
              </a:ext>
            </a:extLst>
          </p:cNvPr>
          <p:cNvSpPr/>
          <p:nvPr/>
        </p:nvSpPr>
        <p:spPr>
          <a:xfrm>
            <a:off x="5782628" y="4699992"/>
            <a:ext cx="3370064" cy="2939534"/>
          </a:xfrm>
          <a:prstGeom prst="roundRect">
            <a:avLst>
              <a:gd name="adj" fmla="val 3402"/>
            </a:avLst>
          </a:prstGeom>
          <a:solidFill>
            <a:srgbClr val="182567"/>
          </a:solidFill>
          <a:ln w="7620">
            <a:solidFill>
              <a:srgbClr val="313E80"/>
            </a:solidFill>
            <a:prstDash val="solid"/>
          </a:ln>
        </p:spPr>
        <p:txBody>
          <a:bodyPr/>
          <a:lstStyle/>
          <a:p>
            <a:endParaRPr lang="en-US"/>
          </a:p>
        </p:txBody>
      </p:sp>
      <p:sp>
        <p:nvSpPr>
          <p:cNvPr id="14" name="Text 6">
            <a:extLst>
              <a:ext uri="{FF2B5EF4-FFF2-40B4-BE49-F238E27FC236}">
                <a16:creationId xmlns:a16="http://schemas.microsoft.com/office/drawing/2014/main" id="{7883AA57-C05E-68A1-DE1E-3F8FD3743B11}"/>
              </a:ext>
            </a:extLst>
          </p:cNvPr>
          <p:cNvSpPr/>
          <p:nvPr/>
        </p:nvSpPr>
        <p:spPr>
          <a:xfrm>
            <a:off x="6012418" y="4929783"/>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 Visualization</a:t>
            </a:r>
            <a:endParaRPr lang="en-US" sz="2187" dirty="0"/>
          </a:p>
        </p:txBody>
      </p:sp>
      <p:sp>
        <p:nvSpPr>
          <p:cNvPr id="15" name="Text 7">
            <a:extLst>
              <a:ext uri="{FF2B5EF4-FFF2-40B4-BE49-F238E27FC236}">
                <a16:creationId xmlns:a16="http://schemas.microsoft.com/office/drawing/2014/main" id="{0F0ADBCE-433E-CCEC-074B-C5FE8ACF17C5}"/>
              </a:ext>
            </a:extLst>
          </p:cNvPr>
          <p:cNvSpPr/>
          <p:nvPr/>
        </p:nvSpPr>
        <p:spPr>
          <a:xfrm>
            <a:off x="6012418" y="5410200"/>
            <a:ext cx="2910483"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incorporates data visualization tools to present inventory data in a clear and visually appealing manner, enabling informed decision-making.</a:t>
            </a:r>
            <a:endParaRPr lang="en-US" sz="1750" dirty="0"/>
          </a:p>
        </p:txBody>
      </p:sp>
      <p:sp>
        <p:nvSpPr>
          <p:cNvPr id="16" name="Shape 8">
            <a:extLst>
              <a:ext uri="{FF2B5EF4-FFF2-40B4-BE49-F238E27FC236}">
                <a16:creationId xmlns:a16="http://schemas.microsoft.com/office/drawing/2014/main" id="{A887ECE2-1F3E-91D1-D230-D2D4458AE942}"/>
              </a:ext>
            </a:extLst>
          </p:cNvPr>
          <p:cNvSpPr/>
          <p:nvPr/>
        </p:nvSpPr>
        <p:spPr>
          <a:xfrm>
            <a:off x="9374862" y="4699992"/>
            <a:ext cx="3370064" cy="2939534"/>
          </a:xfrm>
          <a:prstGeom prst="roundRect">
            <a:avLst>
              <a:gd name="adj" fmla="val 3402"/>
            </a:avLst>
          </a:prstGeom>
          <a:solidFill>
            <a:srgbClr val="182567"/>
          </a:solidFill>
          <a:ln w="7620">
            <a:solidFill>
              <a:srgbClr val="313E80"/>
            </a:solidFill>
            <a:prstDash val="solid"/>
          </a:ln>
        </p:spPr>
        <p:txBody>
          <a:bodyPr/>
          <a:lstStyle/>
          <a:p>
            <a:endParaRPr lang="en-US"/>
          </a:p>
        </p:txBody>
      </p:sp>
      <p:sp>
        <p:nvSpPr>
          <p:cNvPr id="17" name="Text 9">
            <a:extLst>
              <a:ext uri="{FF2B5EF4-FFF2-40B4-BE49-F238E27FC236}">
                <a16:creationId xmlns:a16="http://schemas.microsoft.com/office/drawing/2014/main" id="{000529DF-7554-04F3-7A61-338D187B3959}"/>
              </a:ext>
            </a:extLst>
          </p:cNvPr>
          <p:cNvSpPr/>
          <p:nvPr/>
        </p:nvSpPr>
        <p:spPr>
          <a:xfrm>
            <a:off x="9604653" y="4929783"/>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Responsive Design</a:t>
            </a:r>
            <a:endParaRPr lang="en-US" sz="2187" dirty="0"/>
          </a:p>
        </p:txBody>
      </p:sp>
      <p:sp>
        <p:nvSpPr>
          <p:cNvPr id="18" name="Text 10">
            <a:extLst>
              <a:ext uri="{FF2B5EF4-FFF2-40B4-BE49-F238E27FC236}">
                <a16:creationId xmlns:a16="http://schemas.microsoft.com/office/drawing/2014/main" id="{44EA8FCC-6803-0515-211C-DE3CF4917F07}"/>
              </a:ext>
            </a:extLst>
          </p:cNvPr>
          <p:cNvSpPr/>
          <p:nvPr/>
        </p:nvSpPr>
        <p:spPr>
          <a:xfrm>
            <a:off x="9604653" y="5410200"/>
            <a:ext cx="2910483"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is designed to be responsive, adapting to various device sizes and screen resolutions, providing a consistent experience across platforms.</a:t>
            </a:r>
            <a:endParaRPr lang="en-US" sz="1750" dirty="0"/>
          </a:p>
        </p:txBody>
      </p:sp>
    </p:spTree>
    <p:extLst>
      <p:ext uri="{BB962C8B-B14F-4D97-AF65-F5344CB8AC3E}">
        <p14:creationId xmlns:p14="http://schemas.microsoft.com/office/powerpoint/2010/main" val="1181865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 name="Image 0">
            <a:extLst>
              <a:ext uri="{FF2B5EF4-FFF2-40B4-BE49-F238E27FC236}">
                <a16:creationId xmlns:a16="http://schemas.microsoft.com/office/drawing/2014/main" id="{066AE405-0C49-F05B-C33D-2ABB39EC7337}"/>
              </a:ext>
            </a:extLst>
          </p:cNvPr>
          <p:cNvPicPr>
            <a:picLocks noChangeAspect="1"/>
          </p:cNvPicPr>
          <p:nvPr/>
        </p:nvPicPr>
        <p:blipFill>
          <a:blip r:embed="rId3"/>
          <a:stretch>
            <a:fillRect/>
          </a:stretch>
        </p:blipFill>
        <p:spPr>
          <a:xfrm>
            <a:off x="152400" y="152400"/>
            <a:ext cx="14630400" cy="8229600"/>
          </a:xfrm>
          <a:prstGeom prst="rect">
            <a:avLst/>
          </a:prstGeom>
        </p:spPr>
      </p:pic>
      <p:sp>
        <p:nvSpPr>
          <p:cNvPr id="7" name="Shape 0">
            <a:extLst>
              <a:ext uri="{FF2B5EF4-FFF2-40B4-BE49-F238E27FC236}">
                <a16:creationId xmlns:a16="http://schemas.microsoft.com/office/drawing/2014/main" id="{2BA063AC-9B5E-3267-CB33-74C0EF4D8416}"/>
              </a:ext>
            </a:extLst>
          </p:cNvPr>
          <p:cNvSpPr/>
          <p:nvPr/>
        </p:nvSpPr>
        <p:spPr>
          <a:xfrm>
            <a:off x="152400" y="152400"/>
            <a:ext cx="14630400" cy="8229600"/>
          </a:xfrm>
          <a:prstGeom prst="rect">
            <a:avLst/>
          </a:prstGeom>
          <a:solidFill>
            <a:srgbClr val="000018">
              <a:alpha val="75000"/>
            </a:srgbClr>
          </a:solidFill>
          <a:ln/>
        </p:spPr>
        <p:txBody>
          <a:bodyPr/>
          <a:lstStyle/>
          <a:p>
            <a:endParaRPr lang="en-US"/>
          </a:p>
        </p:txBody>
      </p:sp>
      <p:sp>
        <p:nvSpPr>
          <p:cNvPr id="8" name="Text 1">
            <a:extLst>
              <a:ext uri="{FF2B5EF4-FFF2-40B4-BE49-F238E27FC236}">
                <a16:creationId xmlns:a16="http://schemas.microsoft.com/office/drawing/2014/main" id="{7CF82FFD-F8EE-9958-3A69-07D436CA46D5}"/>
              </a:ext>
            </a:extLst>
          </p:cNvPr>
          <p:cNvSpPr/>
          <p:nvPr/>
        </p:nvSpPr>
        <p:spPr>
          <a:xfrm>
            <a:off x="2190393" y="2084308"/>
            <a:ext cx="8610481"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React as the Front-end Technology</a:t>
            </a:r>
            <a:endParaRPr lang="en-US" sz="4374" dirty="0"/>
          </a:p>
        </p:txBody>
      </p:sp>
      <p:sp>
        <p:nvSpPr>
          <p:cNvPr id="9" name="Text 2">
            <a:extLst>
              <a:ext uri="{FF2B5EF4-FFF2-40B4-BE49-F238E27FC236}">
                <a16:creationId xmlns:a16="http://schemas.microsoft.com/office/drawing/2014/main" id="{18C1A9BF-0262-33F4-F98C-5B66858EE649}"/>
              </a:ext>
            </a:extLst>
          </p:cNvPr>
          <p:cNvSpPr/>
          <p:nvPr/>
        </p:nvSpPr>
        <p:spPr>
          <a:xfrm>
            <a:off x="2190393" y="3334107"/>
            <a:ext cx="3156347"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Component-based Architecture</a:t>
            </a:r>
            <a:endParaRPr lang="en-US" sz="2187" dirty="0"/>
          </a:p>
        </p:txBody>
      </p:sp>
      <p:sp>
        <p:nvSpPr>
          <p:cNvPr id="10" name="Text 3">
            <a:extLst>
              <a:ext uri="{FF2B5EF4-FFF2-40B4-BE49-F238E27FC236}">
                <a16:creationId xmlns:a16="http://schemas.microsoft.com/office/drawing/2014/main" id="{BE620D81-B414-28EA-1544-DA5C1C754DE2}"/>
              </a:ext>
            </a:extLst>
          </p:cNvPr>
          <p:cNvSpPr/>
          <p:nvPr/>
        </p:nvSpPr>
        <p:spPr>
          <a:xfrm>
            <a:off x="2190393" y="4250650"/>
            <a:ext cx="3156347"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React's component-based approach allows for the creation of modular and reusable UI elements, enhancing development efficiency and maintainability.</a:t>
            </a:r>
            <a:endParaRPr lang="en-US" sz="1750" dirty="0"/>
          </a:p>
        </p:txBody>
      </p:sp>
      <p:sp>
        <p:nvSpPr>
          <p:cNvPr id="11" name="Text 4">
            <a:extLst>
              <a:ext uri="{FF2B5EF4-FFF2-40B4-BE49-F238E27FC236}">
                <a16:creationId xmlns:a16="http://schemas.microsoft.com/office/drawing/2014/main" id="{854AC6B2-05D2-9645-A713-2BC751E7ED0E}"/>
              </a:ext>
            </a:extLst>
          </p:cNvPr>
          <p:cNvSpPr/>
          <p:nvPr/>
        </p:nvSpPr>
        <p:spPr>
          <a:xfrm>
            <a:off x="5896332" y="333410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Virtual DOM</a:t>
            </a:r>
            <a:endParaRPr lang="en-US" sz="2187" dirty="0"/>
          </a:p>
        </p:txBody>
      </p:sp>
      <p:sp>
        <p:nvSpPr>
          <p:cNvPr id="12" name="Text 5">
            <a:extLst>
              <a:ext uri="{FF2B5EF4-FFF2-40B4-BE49-F238E27FC236}">
                <a16:creationId xmlns:a16="http://schemas.microsoft.com/office/drawing/2014/main" id="{5E82815A-DAA1-526E-1021-4CA67382CE91}"/>
              </a:ext>
            </a:extLst>
          </p:cNvPr>
          <p:cNvSpPr/>
          <p:nvPr/>
        </p:nvSpPr>
        <p:spPr>
          <a:xfrm>
            <a:off x="5896332" y="3903464"/>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React's Virtual DOM feature enables efficient and optimized updates to the user interface, improving performance and responsiveness.</a:t>
            </a:r>
            <a:endParaRPr lang="en-US" sz="1750" dirty="0"/>
          </a:p>
        </p:txBody>
      </p:sp>
      <p:sp>
        <p:nvSpPr>
          <p:cNvPr id="13" name="Text 6">
            <a:extLst>
              <a:ext uri="{FF2B5EF4-FFF2-40B4-BE49-F238E27FC236}">
                <a16:creationId xmlns:a16="http://schemas.microsoft.com/office/drawing/2014/main" id="{11F87470-8C70-19AF-1C75-E23C949985DC}"/>
              </a:ext>
            </a:extLst>
          </p:cNvPr>
          <p:cNvSpPr/>
          <p:nvPr/>
        </p:nvSpPr>
        <p:spPr>
          <a:xfrm>
            <a:off x="9602272" y="333410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Declarative Syntax</a:t>
            </a:r>
            <a:endParaRPr lang="en-US" sz="2187" dirty="0"/>
          </a:p>
        </p:txBody>
      </p:sp>
      <p:sp>
        <p:nvSpPr>
          <p:cNvPr id="14" name="Text 7">
            <a:extLst>
              <a:ext uri="{FF2B5EF4-FFF2-40B4-BE49-F238E27FC236}">
                <a16:creationId xmlns:a16="http://schemas.microsoft.com/office/drawing/2014/main" id="{3498883C-F015-EF16-32F2-5B4301275081}"/>
              </a:ext>
            </a:extLst>
          </p:cNvPr>
          <p:cNvSpPr/>
          <p:nvPr/>
        </p:nvSpPr>
        <p:spPr>
          <a:xfrm>
            <a:off x="9602272" y="3903464"/>
            <a:ext cx="315634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React's declarative syntax makes it easier to reason about the application's state and how it should be reflected in the UI.</a:t>
            </a:r>
            <a:endParaRPr lang="en-US" sz="1750" dirty="0"/>
          </a:p>
        </p:txBody>
      </p:sp>
    </p:spTree>
    <p:extLst>
      <p:ext uri="{BB962C8B-B14F-4D97-AF65-F5344CB8AC3E}">
        <p14:creationId xmlns:p14="http://schemas.microsoft.com/office/powerpoint/2010/main" val="158375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2FA3F877-A655-63EC-17A1-69E47633C88E}"/>
              </a:ext>
            </a:extLst>
          </p:cNvPr>
          <p:cNvSpPr/>
          <p:nvPr/>
        </p:nvSpPr>
        <p:spPr>
          <a:xfrm>
            <a:off x="2031087" y="2372082"/>
            <a:ext cx="8456771"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Integration with Backend Systems</a:t>
            </a:r>
            <a:endParaRPr lang="en-US" sz="4374" dirty="0"/>
          </a:p>
        </p:txBody>
      </p:sp>
      <p:sp>
        <p:nvSpPr>
          <p:cNvPr id="7" name="Text 2">
            <a:extLst>
              <a:ext uri="{FF2B5EF4-FFF2-40B4-BE49-F238E27FC236}">
                <a16:creationId xmlns:a16="http://schemas.microsoft.com/office/drawing/2014/main" id="{B51B5533-ED81-3E22-2881-5DEC4BF24D1B}"/>
              </a:ext>
            </a:extLst>
          </p:cNvPr>
          <p:cNvSpPr/>
          <p:nvPr/>
        </p:nvSpPr>
        <p:spPr>
          <a:xfrm>
            <a:off x="2031087" y="3621881"/>
            <a:ext cx="313182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Seamless Data Exchange</a:t>
            </a:r>
            <a:endParaRPr lang="en-US" sz="2187" dirty="0"/>
          </a:p>
        </p:txBody>
      </p:sp>
      <p:sp>
        <p:nvSpPr>
          <p:cNvPr id="8" name="Text 3">
            <a:extLst>
              <a:ext uri="{FF2B5EF4-FFF2-40B4-BE49-F238E27FC236}">
                <a16:creationId xmlns:a16="http://schemas.microsoft.com/office/drawing/2014/main" id="{D6FE91BA-9607-7FE9-A268-26D374F22763}"/>
              </a:ext>
            </a:extLst>
          </p:cNvPr>
          <p:cNvSpPr/>
          <p:nvPr/>
        </p:nvSpPr>
        <p:spPr>
          <a:xfrm>
            <a:off x="2031087"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seamlessly integrates with the backend systems, ensuring real-time data synchronization and a unified view of inventory data.</a:t>
            </a:r>
            <a:endParaRPr lang="en-US" sz="1750" dirty="0"/>
          </a:p>
        </p:txBody>
      </p:sp>
      <p:sp>
        <p:nvSpPr>
          <p:cNvPr id="9" name="Text 4">
            <a:extLst>
              <a:ext uri="{FF2B5EF4-FFF2-40B4-BE49-F238E27FC236}">
                <a16:creationId xmlns:a16="http://schemas.microsoft.com/office/drawing/2014/main" id="{62F7F75D-9FE5-A2B9-CA18-42BC2624868A}"/>
              </a:ext>
            </a:extLst>
          </p:cNvPr>
          <p:cNvSpPr/>
          <p:nvPr/>
        </p:nvSpPr>
        <p:spPr>
          <a:xfrm>
            <a:off x="5737026" y="3621881"/>
            <a:ext cx="2790111"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Secure API Integration</a:t>
            </a:r>
            <a:endParaRPr lang="en-US" sz="2187" dirty="0"/>
          </a:p>
        </p:txBody>
      </p:sp>
      <p:sp>
        <p:nvSpPr>
          <p:cNvPr id="10" name="Text 5">
            <a:extLst>
              <a:ext uri="{FF2B5EF4-FFF2-40B4-BE49-F238E27FC236}">
                <a16:creationId xmlns:a16="http://schemas.microsoft.com/office/drawing/2014/main" id="{40BA3411-AB74-EA91-7C7C-735B19B9CFED}"/>
              </a:ext>
            </a:extLst>
          </p:cNvPr>
          <p:cNvSpPr/>
          <p:nvPr/>
        </p:nvSpPr>
        <p:spPr>
          <a:xfrm>
            <a:off x="5737026"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leverages secure API integrations to communicate with the backend, maintaining data integrity and privacy.</a:t>
            </a:r>
            <a:endParaRPr lang="en-US" sz="1750" dirty="0"/>
          </a:p>
        </p:txBody>
      </p:sp>
      <p:sp>
        <p:nvSpPr>
          <p:cNvPr id="11" name="Text 6">
            <a:extLst>
              <a:ext uri="{FF2B5EF4-FFF2-40B4-BE49-F238E27FC236}">
                <a16:creationId xmlns:a16="http://schemas.microsoft.com/office/drawing/2014/main" id="{01892F82-E64F-B198-755C-8DBCA9BD3E08}"/>
              </a:ext>
            </a:extLst>
          </p:cNvPr>
          <p:cNvSpPr/>
          <p:nvPr/>
        </p:nvSpPr>
        <p:spPr>
          <a:xfrm>
            <a:off x="9442966" y="3621881"/>
            <a:ext cx="282809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Scalable Infrastructure</a:t>
            </a:r>
            <a:endParaRPr lang="en-US" sz="2187" dirty="0"/>
          </a:p>
        </p:txBody>
      </p:sp>
      <p:sp>
        <p:nvSpPr>
          <p:cNvPr id="12" name="Text 7">
            <a:extLst>
              <a:ext uri="{FF2B5EF4-FFF2-40B4-BE49-F238E27FC236}">
                <a16:creationId xmlns:a16="http://schemas.microsoft.com/office/drawing/2014/main" id="{91974389-69B5-4F1F-3EA6-129184322F44}"/>
              </a:ext>
            </a:extLst>
          </p:cNvPr>
          <p:cNvSpPr/>
          <p:nvPr/>
        </p:nvSpPr>
        <p:spPr>
          <a:xfrm>
            <a:off x="9442966"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architecture is designed to be scalable, allowing the system to grow and adapt to changing business needs.</a:t>
            </a:r>
            <a:endParaRPr lang="en-US" sz="1750" dirty="0"/>
          </a:p>
        </p:txBody>
      </p:sp>
    </p:spTree>
    <p:extLst>
      <p:ext uri="{BB962C8B-B14F-4D97-AF65-F5344CB8AC3E}">
        <p14:creationId xmlns:p14="http://schemas.microsoft.com/office/powerpoint/2010/main" val="2460227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B55C110F-EBB1-0BF5-1AAB-6D197879B22C}"/>
              </a:ext>
            </a:extLst>
          </p:cNvPr>
          <p:cNvSpPr/>
          <p:nvPr/>
        </p:nvSpPr>
        <p:spPr>
          <a:xfrm>
            <a:off x="2037993" y="1395889"/>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User Interface and User Experience Design</a:t>
            </a:r>
            <a:endParaRPr lang="en-US" sz="4374" dirty="0"/>
          </a:p>
        </p:txBody>
      </p:sp>
      <p:pic>
        <p:nvPicPr>
          <p:cNvPr id="7" name="Image 1">
            <a:extLst>
              <a:ext uri="{FF2B5EF4-FFF2-40B4-BE49-F238E27FC236}">
                <a16:creationId xmlns:a16="http://schemas.microsoft.com/office/drawing/2014/main" id="{2508E1D7-8577-E78E-39CE-9FB23CB714DB}"/>
              </a:ext>
            </a:extLst>
          </p:cNvPr>
          <p:cNvPicPr>
            <a:picLocks noChangeAspect="1"/>
          </p:cNvPicPr>
          <p:nvPr/>
        </p:nvPicPr>
        <p:blipFill>
          <a:blip r:embed="rId4"/>
          <a:stretch>
            <a:fillRect/>
          </a:stretch>
        </p:blipFill>
        <p:spPr>
          <a:xfrm>
            <a:off x="2037993" y="3228975"/>
            <a:ext cx="555427" cy="555427"/>
          </a:xfrm>
          <a:prstGeom prst="rect">
            <a:avLst/>
          </a:prstGeom>
        </p:spPr>
      </p:pic>
      <p:sp>
        <p:nvSpPr>
          <p:cNvPr id="8" name="Text 2">
            <a:extLst>
              <a:ext uri="{FF2B5EF4-FFF2-40B4-BE49-F238E27FC236}">
                <a16:creationId xmlns:a16="http://schemas.microsoft.com/office/drawing/2014/main" id="{55F2EF41-8406-8490-3651-28240B898D8A}"/>
              </a:ext>
            </a:extLst>
          </p:cNvPr>
          <p:cNvSpPr/>
          <p:nvPr/>
        </p:nvSpPr>
        <p:spPr>
          <a:xfrm>
            <a:off x="2037993" y="4006572"/>
            <a:ext cx="2388632"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Intuitive Dashboard</a:t>
            </a:r>
            <a:endParaRPr lang="en-US" sz="2187" dirty="0"/>
          </a:p>
        </p:txBody>
      </p:sp>
      <p:sp>
        <p:nvSpPr>
          <p:cNvPr id="9" name="Text 3">
            <a:extLst>
              <a:ext uri="{FF2B5EF4-FFF2-40B4-BE49-F238E27FC236}">
                <a16:creationId xmlns:a16="http://schemas.microsoft.com/office/drawing/2014/main" id="{B9B1B5DE-06F0-3E07-4A2F-516CD95C0F40}"/>
              </a:ext>
            </a:extLst>
          </p:cNvPr>
          <p:cNvSpPr/>
          <p:nvPr/>
        </p:nvSpPr>
        <p:spPr>
          <a:xfrm>
            <a:off x="2037993" y="4834176"/>
            <a:ext cx="2388632"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presents a centralized dashboard that provides a comprehensive overview of inventory data and key metrics.</a:t>
            </a:r>
            <a:endParaRPr lang="en-US" sz="1750" dirty="0"/>
          </a:p>
        </p:txBody>
      </p:sp>
      <p:pic>
        <p:nvPicPr>
          <p:cNvPr id="10" name="Image 2">
            <a:extLst>
              <a:ext uri="{FF2B5EF4-FFF2-40B4-BE49-F238E27FC236}">
                <a16:creationId xmlns:a16="http://schemas.microsoft.com/office/drawing/2014/main" id="{7AFF82EB-BE24-6AC3-1C50-F699A8F9AA84}"/>
              </a:ext>
            </a:extLst>
          </p:cNvPr>
          <p:cNvPicPr>
            <a:picLocks noChangeAspect="1"/>
          </p:cNvPicPr>
          <p:nvPr/>
        </p:nvPicPr>
        <p:blipFill>
          <a:blip r:embed="rId5"/>
          <a:stretch>
            <a:fillRect/>
          </a:stretch>
        </p:blipFill>
        <p:spPr>
          <a:xfrm>
            <a:off x="4759881" y="3228975"/>
            <a:ext cx="555427" cy="555427"/>
          </a:xfrm>
          <a:prstGeom prst="rect">
            <a:avLst/>
          </a:prstGeom>
        </p:spPr>
      </p:pic>
      <p:sp>
        <p:nvSpPr>
          <p:cNvPr id="11" name="Text 4">
            <a:extLst>
              <a:ext uri="{FF2B5EF4-FFF2-40B4-BE49-F238E27FC236}">
                <a16:creationId xmlns:a16="http://schemas.microsoft.com/office/drawing/2014/main" id="{A66DFDED-AE5C-9B2B-3895-1C66C807F575}"/>
              </a:ext>
            </a:extLst>
          </p:cNvPr>
          <p:cNvSpPr/>
          <p:nvPr/>
        </p:nvSpPr>
        <p:spPr>
          <a:xfrm>
            <a:off x="4759881" y="4006572"/>
            <a:ext cx="2388632"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Streamlined Navigation</a:t>
            </a:r>
            <a:endParaRPr lang="en-US" sz="2187" dirty="0"/>
          </a:p>
        </p:txBody>
      </p:sp>
      <p:sp>
        <p:nvSpPr>
          <p:cNvPr id="12" name="Text 5">
            <a:extLst>
              <a:ext uri="{FF2B5EF4-FFF2-40B4-BE49-F238E27FC236}">
                <a16:creationId xmlns:a16="http://schemas.microsoft.com/office/drawing/2014/main" id="{56E95415-903A-FA03-E8A6-562238B0764E}"/>
              </a:ext>
            </a:extLst>
          </p:cNvPr>
          <p:cNvSpPr/>
          <p:nvPr/>
        </p:nvSpPr>
        <p:spPr>
          <a:xfrm>
            <a:off x="4759881" y="4834176"/>
            <a:ext cx="2388632"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offers a intuitive and efficient navigation system, enabling users to quickly access relevant inventory information.</a:t>
            </a:r>
            <a:endParaRPr lang="en-US" sz="1750" dirty="0"/>
          </a:p>
        </p:txBody>
      </p:sp>
      <p:pic>
        <p:nvPicPr>
          <p:cNvPr id="13" name="Image 3">
            <a:extLst>
              <a:ext uri="{FF2B5EF4-FFF2-40B4-BE49-F238E27FC236}">
                <a16:creationId xmlns:a16="http://schemas.microsoft.com/office/drawing/2014/main" id="{B9E04C3A-5544-43BB-8428-1EA6321701B0}"/>
              </a:ext>
            </a:extLst>
          </p:cNvPr>
          <p:cNvPicPr>
            <a:picLocks noChangeAspect="1"/>
          </p:cNvPicPr>
          <p:nvPr/>
        </p:nvPicPr>
        <p:blipFill>
          <a:blip r:embed="rId6"/>
          <a:stretch>
            <a:fillRect/>
          </a:stretch>
        </p:blipFill>
        <p:spPr>
          <a:xfrm>
            <a:off x="7481768" y="3228975"/>
            <a:ext cx="555427" cy="555427"/>
          </a:xfrm>
          <a:prstGeom prst="rect">
            <a:avLst/>
          </a:prstGeom>
        </p:spPr>
      </p:pic>
      <p:sp>
        <p:nvSpPr>
          <p:cNvPr id="14" name="Text 6">
            <a:extLst>
              <a:ext uri="{FF2B5EF4-FFF2-40B4-BE49-F238E27FC236}">
                <a16:creationId xmlns:a16="http://schemas.microsoft.com/office/drawing/2014/main" id="{11438473-4E51-B32C-9984-3E515C82737A}"/>
              </a:ext>
            </a:extLst>
          </p:cNvPr>
          <p:cNvSpPr/>
          <p:nvPr/>
        </p:nvSpPr>
        <p:spPr>
          <a:xfrm>
            <a:off x="7481768" y="4006572"/>
            <a:ext cx="2388632"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Customizable Settings</a:t>
            </a:r>
            <a:endParaRPr lang="en-US" sz="2187" dirty="0"/>
          </a:p>
        </p:txBody>
      </p:sp>
      <p:sp>
        <p:nvSpPr>
          <p:cNvPr id="15" name="Text 7">
            <a:extLst>
              <a:ext uri="{FF2B5EF4-FFF2-40B4-BE49-F238E27FC236}">
                <a16:creationId xmlns:a16="http://schemas.microsoft.com/office/drawing/2014/main" id="{409025E6-174D-1D51-8B3F-2FEC37DE77FC}"/>
              </a:ext>
            </a:extLst>
          </p:cNvPr>
          <p:cNvSpPr/>
          <p:nvPr/>
        </p:nvSpPr>
        <p:spPr>
          <a:xfrm>
            <a:off x="7481768" y="4834176"/>
            <a:ext cx="2388632"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allows users to personalize their experience by configuring various settings and preferences.</a:t>
            </a:r>
            <a:endParaRPr lang="en-US" sz="1750" dirty="0"/>
          </a:p>
        </p:txBody>
      </p:sp>
      <p:pic>
        <p:nvPicPr>
          <p:cNvPr id="16" name="Image 4">
            <a:extLst>
              <a:ext uri="{FF2B5EF4-FFF2-40B4-BE49-F238E27FC236}">
                <a16:creationId xmlns:a16="http://schemas.microsoft.com/office/drawing/2014/main" id="{49732310-255A-5D64-5E49-FD44A8C12EA4}"/>
              </a:ext>
            </a:extLst>
          </p:cNvPr>
          <p:cNvPicPr>
            <a:picLocks noChangeAspect="1"/>
          </p:cNvPicPr>
          <p:nvPr/>
        </p:nvPicPr>
        <p:blipFill>
          <a:blip r:embed="rId7"/>
          <a:stretch>
            <a:fillRect/>
          </a:stretch>
        </p:blipFill>
        <p:spPr>
          <a:xfrm>
            <a:off x="10203656" y="3228975"/>
            <a:ext cx="555427" cy="555427"/>
          </a:xfrm>
          <a:prstGeom prst="rect">
            <a:avLst/>
          </a:prstGeom>
        </p:spPr>
      </p:pic>
      <p:sp>
        <p:nvSpPr>
          <p:cNvPr id="17" name="Text 8">
            <a:extLst>
              <a:ext uri="{FF2B5EF4-FFF2-40B4-BE49-F238E27FC236}">
                <a16:creationId xmlns:a16="http://schemas.microsoft.com/office/drawing/2014/main" id="{33A66702-1023-C7B8-1791-82A06BFFA1F4}"/>
              </a:ext>
            </a:extLst>
          </p:cNvPr>
          <p:cNvSpPr/>
          <p:nvPr/>
        </p:nvSpPr>
        <p:spPr>
          <a:xfrm>
            <a:off x="10203656" y="4006572"/>
            <a:ext cx="2388751"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Proactive Notifications</a:t>
            </a:r>
            <a:endParaRPr lang="en-US" sz="2187" dirty="0"/>
          </a:p>
        </p:txBody>
      </p:sp>
      <p:sp>
        <p:nvSpPr>
          <p:cNvPr id="18" name="Text 9">
            <a:extLst>
              <a:ext uri="{FF2B5EF4-FFF2-40B4-BE49-F238E27FC236}">
                <a16:creationId xmlns:a16="http://schemas.microsoft.com/office/drawing/2014/main" id="{75653931-3FB9-2813-7D5C-31828157617C}"/>
              </a:ext>
            </a:extLst>
          </p:cNvPr>
          <p:cNvSpPr/>
          <p:nvPr/>
        </p:nvSpPr>
        <p:spPr>
          <a:xfrm>
            <a:off x="10203656" y="4834176"/>
            <a:ext cx="2388751"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provides real-time alerts and notifications to keep users informed about critical inventory events.</a:t>
            </a:r>
            <a:endParaRPr lang="en-US" sz="1750" dirty="0"/>
          </a:p>
        </p:txBody>
      </p:sp>
    </p:spTree>
    <p:extLst>
      <p:ext uri="{BB962C8B-B14F-4D97-AF65-F5344CB8AC3E}">
        <p14:creationId xmlns:p14="http://schemas.microsoft.com/office/powerpoint/2010/main" val="4244189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9" name="Image 0">
            <a:extLst>
              <a:ext uri="{FF2B5EF4-FFF2-40B4-BE49-F238E27FC236}">
                <a16:creationId xmlns:a16="http://schemas.microsoft.com/office/drawing/2014/main" id="{FCFB70B6-5852-9C04-0ABD-2443D04E5FD8}"/>
              </a:ext>
            </a:extLst>
          </p:cNvPr>
          <p:cNvPicPr>
            <a:picLocks noChangeAspect="1"/>
          </p:cNvPicPr>
          <p:nvPr/>
        </p:nvPicPr>
        <p:blipFill>
          <a:blip r:embed="rId3"/>
          <a:stretch>
            <a:fillRect/>
          </a:stretch>
        </p:blipFill>
        <p:spPr>
          <a:xfrm>
            <a:off x="-3810" y="0"/>
            <a:ext cx="14630400" cy="8229600"/>
          </a:xfrm>
          <a:prstGeom prst="rect">
            <a:avLst/>
          </a:prstGeom>
        </p:spPr>
      </p:pic>
      <p:sp>
        <p:nvSpPr>
          <p:cNvPr id="20" name="Shape 0">
            <a:extLst>
              <a:ext uri="{FF2B5EF4-FFF2-40B4-BE49-F238E27FC236}">
                <a16:creationId xmlns:a16="http://schemas.microsoft.com/office/drawing/2014/main" id="{688234B0-9D0E-4052-0A18-4E3202550302}"/>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sp>
        <p:nvSpPr>
          <p:cNvPr id="22" name="Text 1">
            <a:extLst>
              <a:ext uri="{FF2B5EF4-FFF2-40B4-BE49-F238E27FC236}">
                <a16:creationId xmlns:a16="http://schemas.microsoft.com/office/drawing/2014/main" id="{7F936BBD-791A-3D63-9940-A4A81655D995}"/>
              </a:ext>
            </a:extLst>
          </p:cNvPr>
          <p:cNvSpPr/>
          <p:nvPr/>
        </p:nvSpPr>
        <p:spPr>
          <a:xfrm>
            <a:off x="829389" y="1759744"/>
            <a:ext cx="555498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Technology Stack</a:t>
            </a:r>
            <a:endParaRPr lang="en-US" sz="4374" dirty="0"/>
          </a:p>
        </p:txBody>
      </p:sp>
      <p:sp>
        <p:nvSpPr>
          <p:cNvPr id="23" name="Shape 2">
            <a:extLst>
              <a:ext uri="{FF2B5EF4-FFF2-40B4-BE49-F238E27FC236}">
                <a16:creationId xmlns:a16="http://schemas.microsoft.com/office/drawing/2014/main" id="{67294626-CCC9-31A0-E897-32CBEF81DF6F}"/>
              </a:ext>
            </a:extLst>
          </p:cNvPr>
          <p:cNvSpPr/>
          <p:nvPr/>
        </p:nvSpPr>
        <p:spPr>
          <a:xfrm>
            <a:off x="829389" y="3037284"/>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24" name="Text 3">
            <a:extLst>
              <a:ext uri="{FF2B5EF4-FFF2-40B4-BE49-F238E27FC236}">
                <a16:creationId xmlns:a16="http://schemas.microsoft.com/office/drawing/2014/main" id="{F66DA187-1B5F-BE9A-6541-63941EF8DE58}"/>
              </a:ext>
            </a:extLst>
          </p:cNvPr>
          <p:cNvSpPr/>
          <p:nvPr/>
        </p:nvSpPr>
        <p:spPr>
          <a:xfrm>
            <a:off x="984647" y="3078956"/>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25" name="Text 4">
            <a:extLst>
              <a:ext uri="{FF2B5EF4-FFF2-40B4-BE49-F238E27FC236}">
                <a16:creationId xmlns:a16="http://schemas.microsoft.com/office/drawing/2014/main" id="{9ED90632-1B48-52C8-9F35-A676DA68890D}"/>
              </a:ext>
            </a:extLst>
          </p:cNvPr>
          <p:cNvSpPr/>
          <p:nvPr/>
        </p:nvSpPr>
        <p:spPr>
          <a:xfrm>
            <a:off x="1551503" y="3037284"/>
            <a:ext cx="3380303"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HTML, CSS, and JavaScript</a:t>
            </a:r>
            <a:endParaRPr lang="en-US" sz="2187" dirty="0"/>
          </a:p>
        </p:txBody>
      </p:sp>
      <p:sp>
        <p:nvSpPr>
          <p:cNvPr id="26" name="Text 5">
            <a:extLst>
              <a:ext uri="{FF2B5EF4-FFF2-40B4-BE49-F238E27FC236}">
                <a16:creationId xmlns:a16="http://schemas.microsoft.com/office/drawing/2014/main" id="{FBC904DD-C7C5-E307-4C5A-D8CC7DF2F2FB}"/>
              </a:ext>
            </a:extLst>
          </p:cNvPr>
          <p:cNvSpPr/>
          <p:nvPr/>
        </p:nvSpPr>
        <p:spPr>
          <a:xfrm>
            <a:off x="1551503" y="3517702"/>
            <a:ext cx="38200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is built using the core web technologies of HTML, CSS, and JavaScript, ensuring a robust and standards-compliant foundation.</a:t>
            </a:r>
            <a:endParaRPr lang="en-US" sz="1750" dirty="0"/>
          </a:p>
        </p:txBody>
      </p:sp>
      <p:sp>
        <p:nvSpPr>
          <p:cNvPr id="27" name="Shape 6">
            <a:extLst>
              <a:ext uri="{FF2B5EF4-FFF2-40B4-BE49-F238E27FC236}">
                <a16:creationId xmlns:a16="http://schemas.microsoft.com/office/drawing/2014/main" id="{B2457A88-C74B-C44D-89D6-A379E430A397}"/>
              </a:ext>
            </a:extLst>
          </p:cNvPr>
          <p:cNvSpPr/>
          <p:nvPr/>
        </p:nvSpPr>
        <p:spPr>
          <a:xfrm>
            <a:off x="5593675" y="3037284"/>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28" name="Text 7">
            <a:extLst>
              <a:ext uri="{FF2B5EF4-FFF2-40B4-BE49-F238E27FC236}">
                <a16:creationId xmlns:a16="http://schemas.microsoft.com/office/drawing/2014/main" id="{D2F3E37D-923B-6EF9-7B42-9883FDBAE591}"/>
              </a:ext>
            </a:extLst>
          </p:cNvPr>
          <p:cNvSpPr/>
          <p:nvPr/>
        </p:nvSpPr>
        <p:spPr>
          <a:xfrm>
            <a:off x="5748933" y="3078956"/>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29" name="Text 8">
            <a:extLst>
              <a:ext uri="{FF2B5EF4-FFF2-40B4-BE49-F238E27FC236}">
                <a16:creationId xmlns:a16="http://schemas.microsoft.com/office/drawing/2014/main" id="{161469E9-4E6F-1B68-BD99-7E837955CB5A}"/>
              </a:ext>
            </a:extLst>
          </p:cNvPr>
          <p:cNvSpPr/>
          <p:nvPr/>
        </p:nvSpPr>
        <p:spPr>
          <a:xfrm>
            <a:off x="6315789" y="3037284"/>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Tailwind CSS</a:t>
            </a:r>
            <a:endParaRPr lang="en-US" sz="2187" dirty="0"/>
          </a:p>
        </p:txBody>
      </p:sp>
      <p:sp>
        <p:nvSpPr>
          <p:cNvPr id="30" name="Text 9">
            <a:extLst>
              <a:ext uri="{FF2B5EF4-FFF2-40B4-BE49-F238E27FC236}">
                <a16:creationId xmlns:a16="http://schemas.microsoft.com/office/drawing/2014/main" id="{B07D43F8-AB69-09AF-76D8-C91ECF481DD5}"/>
              </a:ext>
            </a:extLst>
          </p:cNvPr>
          <p:cNvSpPr/>
          <p:nvPr/>
        </p:nvSpPr>
        <p:spPr>
          <a:xfrm>
            <a:off x="6315789" y="3517702"/>
            <a:ext cx="38200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leverages the Tailwind CSS utility-first framework, enabling rapid and consistent styling of UI components.</a:t>
            </a:r>
            <a:endParaRPr lang="en-US" sz="1750" dirty="0"/>
          </a:p>
        </p:txBody>
      </p:sp>
      <p:sp>
        <p:nvSpPr>
          <p:cNvPr id="31" name="Shape 10">
            <a:extLst>
              <a:ext uri="{FF2B5EF4-FFF2-40B4-BE49-F238E27FC236}">
                <a16:creationId xmlns:a16="http://schemas.microsoft.com/office/drawing/2014/main" id="{60E633F6-E7CC-8030-383A-541C3393C229}"/>
              </a:ext>
            </a:extLst>
          </p:cNvPr>
          <p:cNvSpPr/>
          <p:nvPr/>
        </p:nvSpPr>
        <p:spPr>
          <a:xfrm>
            <a:off x="829389" y="5322808"/>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32" name="Text 11">
            <a:extLst>
              <a:ext uri="{FF2B5EF4-FFF2-40B4-BE49-F238E27FC236}">
                <a16:creationId xmlns:a16="http://schemas.microsoft.com/office/drawing/2014/main" id="{310AF5E8-4F41-2251-31A5-78B11F6893AE}"/>
              </a:ext>
            </a:extLst>
          </p:cNvPr>
          <p:cNvSpPr/>
          <p:nvPr/>
        </p:nvSpPr>
        <p:spPr>
          <a:xfrm>
            <a:off x="984647" y="5364480"/>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33" name="Text 12">
            <a:extLst>
              <a:ext uri="{FF2B5EF4-FFF2-40B4-BE49-F238E27FC236}">
                <a16:creationId xmlns:a16="http://schemas.microsoft.com/office/drawing/2014/main" id="{3B32B7C8-415A-C5AA-E5C1-6E0C9B1F3F7C}"/>
              </a:ext>
            </a:extLst>
          </p:cNvPr>
          <p:cNvSpPr/>
          <p:nvPr/>
        </p:nvSpPr>
        <p:spPr>
          <a:xfrm>
            <a:off x="1551503" y="5322808"/>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React.js</a:t>
            </a:r>
            <a:endParaRPr lang="en-US" sz="2187" dirty="0"/>
          </a:p>
        </p:txBody>
      </p:sp>
      <p:sp>
        <p:nvSpPr>
          <p:cNvPr id="34" name="Text 13">
            <a:extLst>
              <a:ext uri="{FF2B5EF4-FFF2-40B4-BE49-F238E27FC236}">
                <a16:creationId xmlns:a16="http://schemas.microsoft.com/office/drawing/2014/main" id="{E752158A-02BC-23B9-2E83-6452DAADED19}"/>
              </a:ext>
            </a:extLst>
          </p:cNvPr>
          <p:cNvSpPr/>
          <p:nvPr/>
        </p:nvSpPr>
        <p:spPr>
          <a:xfrm>
            <a:off x="1551503" y="5803225"/>
            <a:ext cx="8584287"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frontend is developed using the React.js library, which provides a flexible and efficient component-based architecture.</a:t>
            </a:r>
            <a:endParaRPr lang="en-US" sz="1750" dirty="0"/>
          </a:p>
        </p:txBody>
      </p:sp>
      <p:pic>
        <p:nvPicPr>
          <p:cNvPr id="11" name="Picture 10" descr="A group of logos on a black background&#10;&#10;Description automatically generated">
            <a:extLst>
              <a:ext uri="{FF2B5EF4-FFF2-40B4-BE49-F238E27FC236}">
                <a16:creationId xmlns:a16="http://schemas.microsoft.com/office/drawing/2014/main" id="{90AC27D6-B32B-BDD8-BE08-94DD3514AB35}"/>
              </a:ext>
            </a:extLst>
          </p:cNvPr>
          <p:cNvPicPr>
            <a:picLocks noChangeAspect="1"/>
          </p:cNvPicPr>
          <p:nvPr/>
        </p:nvPicPr>
        <p:blipFill>
          <a:blip r:embed="rId6"/>
          <a:stretch>
            <a:fillRect/>
          </a:stretch>
        </p:blipFill>
        <p:spPr>
          <a:xfrm>
            <a:off x="9899249" y="414678"/>
            <a:ext cx="4468093" cy="2690132"/>
          </a:xfrm>
          <a:prstGeom prst="rect">
            <a:avLst/>
          </a:prstGeom>
        </p:spPr>
      </p:pic>
    </p:spTree>
    <p:extLst>
      <p:ext uri="{BB962C8B-B14F-4D97-AF65-F5344CB8AC3E}">
        <p14:creationId xmlns:p14="http://schemas.microsoft.com/office/powerpoint/2010/main" val="18248206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1704261"/>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Key Features</a:t>
            </a:r>
            <a:endParaRPr lang="en-US" sz="4374" dirty="0"/>
          </a:p>
        </p:txBody>
      </p:sp>
      <p:sp>
        <p:nvSpPr>
          <p:cNvPr id="5" name="Shape 2"/>
          <p:cNvSpPr/>
          <p:nvPr/>
        </p:nvSpPr>
        <p:spPr>
          <a:xfrm>
            <a:off x="2037993" y="3092887"/>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6" name="Text 3"/>
          <p:cNvSpPr/>
          <p:nvPr/>
        </p:nvSpPr>
        <p:spPr>
          <a:xfrm>
            <a:off x="2193250" y="313455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7" name="Text 4"/>
          <p:cNvSpPr/>
          <p:nvPr/>
        </p:nvSpPr>
        <p:spPr>
          <a:xfrm>
            <a:off x="2760107" y="3092887"/>
            <a:ext cx="3232071"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Simplify Ordering Process</a:t>
            </a:r>
            <a:endParaRPr lang="en-US" sz="2187" dirty="0"/>
          </a:p>
        </p:txBody>
      </p:sp>
      <p:sp>
        <p:nvSpPr>
          <p:cNvPr id="8" name="Text 5"/>
          <p:cNvSpPr/>
          <p:nvPr/>
        </p:nvSpPr>
        <p:spPr>
          <a:xfrm>
            <a:off x="2760107" y="3573304"/>
            <a:ext cx="4444008"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Make it easy for university employees to browse, select, and order supplies.</a:t>
            </a:r>
            <a:endParaRPr lang="en-US" sz="1750" dirty="0"/>
          </a:p>
        </p:txBody>
      </p:sp>
      <p:sp>
        <p:nvSpPr>
          <p:cNvPr id="9" name="Shape 6"/>
          <p:cNvSpPr/>
          <p:nvPr/>
        </p:nvSpPr>
        <p:spPr>
          <a:xfrm>
            <a:off x="7426285" y="3092887"/>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0" name="Text 7"/>
          <p:cNvSpPr/>
          <p:nvPr/>
        </p:nvSpPr>
        <p:spPr>
          <a:xfrm>
            <a:off x="7581543" y="3134558"/>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1" name="Text 8"/>
          <p:cNvSpPr/>
          <p:nvPr/>
        </p:nvSpPr>
        <p:spPr>
          <a:xfrm>
            <a:off x="8148399" y="3092887"/>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Approval Workflow</a:t>
            </a:r>
            <a:endParaRPr lang="en-US" sz="2187" dirty="0"/>
          </a:p>
        </p:txBody>
      </p:sp>
      <p:sp>
        <p:nvSpPr>
          <p:cNvPr id="12" name="Text 9"/>
          <p:cNvSpPr/>
          <p:nvPr/>
        </p:nvSpPr>
        <p:spPr>
          <a:xfrm>
            <a:off x="8148399" y="3573304"/>
            <a:ext cx="4444008" cy="999768"/>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Implement an approval workflow to ensure that all orders are reviewed and approved by the relevant authorities.</a:t>
            </a:r>
            <a:endParaRPr lang="en-US" sz="1750" dirty="0"/>
          </a:p>
        </p:txBody>
      </p:sp>
      <p:sp>
        <p:nvSpPr>
          <p:cNvPr id="13" name="Shape 10"/>
          <p:cNvSpPr/>
          <p:nvPr/>
        </p:nvSpPr>
        <p:spPr>
          <a:xfrm>
            <a:off x="2037993" y="5045154"/>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4" name="Text 11"/>
          <p:cNvSpPr/>
          <p:nvPr/>
        </p:nvSpPr>
        <p:spPr>
          <a:xfrm>
            <a:off x="2193250" y="508682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15" name="Text 12"/>
          <p:cNvSpPr/>
          <p:nvPr/>
        </p:nvSpPr>
        <p:spPr>
          <a:xfrm>
            <a:off x="2760107" y="5045154"/>
            <a:ext cx="3278505"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Tracking and Notifications</a:t>
            </a:r>
            <a:endParaRPr lang="en-US" sz="2187" dirty="0"/>
          </a:p>
        </p:txBody>
      </p:sp>
      <p:sp>
        <p:nvSpPr>
          <p:cNvPr id="16" name="Text 13"/>
          <p:cNvSpPr/>
          <p:nvPr/>
        </p:nvSpPr>
        <p:spPr>
          <a:xfrm>
            <a:off x="2760107" y="5525572"/>
            <a:ext cx="4444008" cy="999768"/>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Provide real-time tracking of order status and notifications to employees regarding their order approval and shipment status.</a:t>
            </a:r>
            <a:endParaRPr lang="en-US" sz="1750" dirty="0"/>
          </a:p>
        </p:txBody>
      </p:sp>
      <p:sp>
        <p:nvSpPr>
          <p:cNvPr id="17" name="Shape 14"/>
          <p:cNvSpPr/>
          <p:nvPr/>
        </p:nvSpPr>
        <p:spPr>
          <a:xfrm>
            <a:off x="7426285" y="5045154"/>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8" name="Text 15"/>
          <p:cNvSpPr/>
          <p:nvPr/>
        </p:nvSpPr>
        <p:spPr>
          <a:xfrm>
            <a:off x="7581543" y="5086826"/>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4</a:t>
            </a:r>
            <a:endParaRPr lang="en-US" sz="2624" dirty="0"/>
          </a:p>
        </p:txBody>
      </p:sp>
      <p:sp>
        <p:nvSpPr>
          <p:cNvPr id="19" name="Text 16"/>
          <p:cNvSpPr/>
          <p:nvPr/>
        </p:nvSpPr>
        <p:spPr>
          <a:xfrm>
            <a:off x="8148399" y="5045154"/>
            <a:ext cx="2864168"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Inventory Management</a:t>
            </a:r>
            <a:endParaRPr lang="en-US" sz="2187" dirty="0"/>
          </a:p>
        </p:txBody>
      </p:sp>
      <p:sp>
        <p:nvSpPr>
          <p:cNvPr id="20" name="Text 17"/>
          <p:cNvSpPr/>
          <p:nvPr/>
        </p:nvSpPr>
        <p:spPr>
          <a:xfrm>
            <a:off x="8148399" y="5525572"/>
            <a:ext cx="4444008" cy="999768"/>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Keep track of the university's inventory, including stock levels and restocking requirements.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6" name="Image 0">
            <a:extLst>
              <a:ext uri="{FF2B5EF4-FFF2-40B4-BE49-F238E27FC236}">
                <a16:creationId xmlns:a16="http://schemas.microsoft.com/office/drawing/2014/main" id="{0A95A575-103D-8801-201C-7FA1DF5FF58E}"/>
              </a:ext>
            </a:extLst>
          </p:cNvPr>
          <p:cNvPicPr>
            <a:picLocks noChangeAspect="1"/>
          </p:cNvPicPr>
          <p:nvPr/>
        </p:nvPicPr>
        <p:blipFill>
          <a:blip r:embed="rId3"/>
          <a:stretch>
            <a:fillRect/>
          </a:stretch>
        </p:blipFill>
        <p:spPr>
          <a:xfrm>
            <a:off x="3810" y="0"/>
            <a:ext cx="14630400" cy="8229600"/>
          </a:xfrm>
          <a:prstGeom prst="rect">
            <a:avLst/>
          </a:prstGeom>
        </p:spPr>
      </p:pic>
      <p:sp>
        <p:nvSpPr>
          <p:cNvPr id="7" name="Shape 0">
            <a:extLst>
              <a:ext uri="{FF2B5EF4-FFF2-40B4-BE49-F238E27FC236}">
                <a16:creationId xmlns:a16="http://schemas.microsoft.com/office/drawing/2014/main" id="{5C3015FD-29E2-9588-8FC9-C78FBB32A6B1}"/>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8" name="Image 1">
            <a:extLst>
              <a:ext uri="{FF2B5EF4-FFF2-40B4-BE49-F238E27FC236}">
                <a16:creationId xmlns:a16="http://schemas.microsoft.com/office/drawing/2014/main" id="{AEC05CB6-8D9F-94A2-C017-0BB871481B70}"/>
              </a:ext>
            </a:extLst>
          </p:cNvPr>
          <p:cNvPicPr>
            <a:picLocks noChangeAspect="1"/>
          </p:cNvPicPr>
          <p:nvPr/>
        </p:nvPicPr>
        <p:blipFill>
          <a:blip r:embed="rId6"/>
          <a:stretch>
            <a:fillRect/>
          </a:stretch>
        </p:blipFill>
        <p:spPr>
          <a:xfrm>
            <a:off x="-3810" y="0"/>
            <a:ext cx="3657600" cy="8229600"/>
          </a:xfrm>
          <a:prstGeom prst="rect">
            <a:avLst/>
          </a:prstGeom>
        </p:spPr>
      </p:pic>
      <p:sp>
        <p:nvSpPr>
          <p:cNvPr id="9" name="Text 1">
            <a:extLst>
              <a:ext uri="{FF2B5EF4-FFF2-40B4-BE49-F238E27FC236}">
                <a16:creationId xmlns:a16="http://schemas.microsoft.com/office/drawing/2014/main" id="{291578E3-D3BD-FBFF-826D-049B3361F467}"/>
              </a:ext>
            </a:extLst>
          </p:cNvPr>
          <p:cNvSpPr/>
          <p:nvPr/>
        </p:nvSpPr>
        <p:spPr>
          <a:xfrm>
            <a:off x="4494609" y="991910"/>
            <a:ext cx="8131254"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Visualization and Reporting</a:t>
            </a:r>
            <a:endParaRPr lang="en-US" sz="4374" dirty="0"/>
          </a:p>
        </p:txBody>
      </p:sp>
      <p:sp>
        <p:nvSpPr>
          <p:cNvPr id="10" name="Shape 2">
            <a:extLst>
              <a:ext uri="{FF2B5EF4-FFF2-40B4-BE49-F238E27FC236}">
                <a16:creationId xmlns:a16="http://schemas.microsoft.com/office/drawing/2014/main" id="{4AD15A2B-FF4E-56A2-C53E-52BEE800A3F9}"/>
              </a:ext>
            </a:extLst>
          </p:cNvPr>
          <p:cNvSpPr/>
          <p:nvPr/>
        </p:nvSpPr>
        <p:spPr>
          <a:xfrm>
            <a:off x="4805720" y="2019538"/>
            <a:ext cx="44410" cy="5218152"/>
          </a:xfrm>
          <a:prstGeom prst="roundRect">
            <a:avLst>
              <a:gd name="adj" fmla="val 225151"/>
            </a:avLst>
          </a:prstGeom>
          <a:solidFill>
            <a:srgbClr val="313E80"/>
          </a:solidFill>
          <a:ln/>
        </p:spPr>
        <p:txBody>
          <a:bodyPr/>
          <a:lstStyle/>
          <a:p>
            <a:endParaRPr lang="en-US"/>
          </a:p>
        </p:txBody>
      </p:sp>
      <p:sp>
        <p:nvSpPr>
          <p:cNvPr id="11" name="Shape 3">
            <a:extLst>
              <a:ext uri="{FF2B5EF4-FFF2-40B4-BE49-F238E27FC236}">
                <a16:creationId xmlns:a16="http://schemas.microsoft.com/office/drawing/2014/main" id="{4414AF30-1701-10D7-728A-A64B2B775198}"/>
              </a:ext>
            </a:extLst>
          </p:cNvPr>
          <p:cNvSpPr/>
          <p:nvPr/>
        </p:nvSpPr>
        <p:spPr>
          <a:xfrm>
            <a:off x="5077837" y="2497157"/>
            <a:ext cx="777597" cy="44410"/>
          </a:xfrm>
          <a:prstGeom prst="roundRect">
            <a:avLst>
              <a:gd name="adj" fmla="val 225151"/>
            </a:avLst>
          </a:prstGeom>
          <a:solidFill>
            <a:srgbClr val="313E80"/>
          </a:solidFill>
          <a:ln/>
        </p:spPr>
        <p:txBody>
          <a:bodyPr/>
          <a:lstStyle/>
          <a:p>
            <a:endParaRPr lang="en-US"/>
          </a:p>
        </p:txBody>
      </p:sp>
      <p:sp>
        <p:nvSpPr>
          <p:cNvPr id="12" name="Shape 4">
            <a:extLst>
              <a:ext uri="{FF2B5EF4-FFF2-40B4-BE49-F238E27FC236}">
                <a16:creationId xmlns:a16="http://schemas.microsoft.com/office/drawing/2014/main" id="{319F1E99-AF93-7E2E-6D52-9F881AFF2528}"/>
              </a:ext>
            </a:extLst>
          </p:cNvPr>
          <p:cNvSpPr/>
          <p:nvPr/>
        </p:nvSpPr>
        <p:spPr>
          <a:xfrm>
            <a:off x="4577894" y="2269450"/>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3" name="Text 5">
            <a:extLst>
              <a:ext uri="{FF2B5EF4-FFF2-40B4-BE49-F238E27FC236}">
                <a16:creationId xmlns:a16="http://schemas.microsoft.com/office/drawing/2014/main" id="{1DC041C9-7CB7-3A08-7837-05B066D8AEB1}"/>
              </a:ext>
            </a:extLst>
          </p:cNvPr>
          <p:cNvSpPr/>
          <p:nvPr/>
        </p:nvSpPr>
        <p:spPr>
          <a:xfrm>
            <a:off x="4733151" y="2311122"/>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4" name="Text 6">
            <a:extLst>
              <a:ext uri="{FF2B5EF4-FFF2-40B4-BE49-F238E27FC236}">
                <a16:creationId xmlns:a16="http://schemas.microsoft.com/office/drawing/2014/main" id="{31A71A34-FF08-2557-DF05-79EBEECD2D37}"/>
              </a:ext>
            </a:extLst>
          </p:cNvPr>
          <p:cNvSpPr/>
          <p:nvPr/>
        </p:nvSpPr>
        <p:spPr>
          <a:xfrm>
            <a:off x="6049923" y="2241709"/>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Inventory Reports</a:t>
            </a:r>
            <a:endParaRPr lang="en-US" sz="2187" dirty="0"/>
          </a:p>
        </p:txBody>
      </p:sp>
      <p:sp>
        <p:nvSpPr>
          <p:cNvPr id="15" name="Text 7">
            <a:extLst>
              <a:ext uri="{FF2B5EF4-FFF2-40B4-BE49-F238E27FC236}">
                <a16:creationId xmlns:a16="http://schemas.microsoft.com/office/drawing/2014/main" id="{A72F93E8-BF05-0F23-4CB2-2E15D1A067BE}"/>
              </a:ext>
            </a:extLst>
          </p:cNvPr>
          <p:cNvSpPr/>
          <p:nvPr/>
        </p:nvSpPr>
        <p:spPr>
          <a:xfrm>
            <a:off x="6049923" y="2722126"/>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offers a range of pre-built and customizable reports, providing actionable insights into inventory trends and performance.</a:t>
            </a:r>
            <a:endParaRPr lang="en-US" sz="1750" dirty="0"/>
          </a:p>
        </p:txBody>
      </p:sp>
      <p:sp>
        <p:nvSpPr>
          <p:cNvPr id="16" name="Shape 8">
            <a:extLst>
              <a:ext uri="{FF2B5EF4-FFF2-40B4-BE49-F238E27FC236}">
                <a16:creationId xmlns:a16="http://schemas.microsoft.com/office/drawing/2014/main" id="{CEBA2CA1-518E-09F4-9733-AE91538A55C2}"/>
              </a:ext>
            </a:extLst>
          </p:cNvPr>
          <p:cNvSpPr/>
          <p:nvPr/>
        </p:nvSpPr>
        <p:spPr>
          <a:xfrm>
            <a:off x="5077837" y="4310598"/>
            <a:ext cx="777597" cy="44410"/>
          </a:xfrm>
          <a:prstGeom prst="roundRect">
            <a:avLst>
              <a:gd name="adj" fmla="val 225151"/>
            </a:avLst>
          </a:prstGeom>
          <a:solidFill>
            <a:srgbClr val="313E80"/>
          </a:solidFill>
          <a:ln/>
        </p:spPr>
        <p:txBody>
          <a:bodyPr/>
          <a:lstStyle/>
          <a:p>
            <a:endParaRPr lang="en-US"/>
          </a:p>
        </p:txBody>
      </p:sp>
      <p:sp>
        <p:nvSpPr>
          <p:cNvPr id="17" name="Shape 9">
            <a:extLst>
              <a:ext uri="{FF2B5EF4-FFF2-40B4-BE49-F238E27FC236}">
                <a16:creationId xmlns:a16="http://schemas.microsoft.com/office/drawing/2014/main" id="{DF596769-D4C2-E2D7-1BD4-7964C895B69D}"/>
              </a:ext>
            </a:extLst>
          </p:cNvPr>
          <p:cNvSpPr/>
          <p:nvPr/>
        </p:nvSpPr>
        <p:spPr>
          <a:xfrm>
            <a:off x="4577894" y="4082891"/>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8" name="Text 10">
            <a:extLst>
              <a:ext uri="{FF2B5EF4-FFF2-40B4-BE49-F238E27FC236}">
                <a16:creationId xmlns:a16="http://schemas.microsoft.com/office/drawing/2014/main" id="{FB1F6A72-7CDC-E381-1BE4-7CD9F7ED5982}"/>
              </a:ext>
            </a:extLst>
          </p:cNvPr>
          <p:cNvSpPr/>
          <p:nvPr/>
        </p:nvSpPr>
        <p:spPr>
          <a:xfrm>
            <a:off x="4733151" y="4124563"/>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9" name="Text 11">
            <a:extLst>
              <a:ext uri="{FF2B5EF4-FFF2-40B4-BE49-F238E27FC236}">
                <a16:creationId xmlns:a16="http://schemas.microsoft.com/office/drawing/2014/main" id="{FD5B8627-0A8F-0391-193E-FAC6A254B384}"/>
              </a:ext>
            </a:extLst>
          </p:cNvPr>
          <p:cNvSpPr/>
          <p:nvPr/>
        </p:nvSpPr>
        <p:spPr>
          <a:xfrm>
            <a:off x="6049923" y="4055150"/>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Real-time Analytics</a:t>
            </a:r>
            <a:endParaRPr lang="en-US" sz="2187" dirty="0"/>
          </a:p>
        </p:txBody>
      </p:sp>
      <p:sp>
        <p:nvSpPr>
          <p:cNvPr id="20" name="Text 12">
            <a:extLst>
              <a:ext uri="{FF2B5EF4-FFF2-40B4-BE49-F238E27FC236}">
                <a16:creationId xmlns:a16="http://schemas.microsoft.com/office/drawing/2014/main" id="{8A6492D7-83EF-4C8E-AE19-EEDC07122129}"/>
              </a:ext>
            </a:extLst>
          </p:cNvPr>
          <p:cNvSpPr/>
          <p:nvPr/>
        </p:nvSpPr>
        <p:spPr>
          <a:xfrm>
            <a:off x="6049923" y="4535567"/>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integrates interactive data visualization tools, enabling users to analyze inventory data and identify optimization opportunities.</a:t>
            </a:r>
            <a:endParaRPr lang="en-US" sz="1750" dirty="0"/>
          </a:p>
        </p:txBody>
      </p:sp>
      <p:sp>
        <p:nvSpPr>
          <p:cNvPr id="21" name="Shape 13">
            <a:extLst>
              <a:ext uri="{FF2B5EF4-FFF2-40B4-BE49-F238E27FC236}">
                <a16:creationId xmlns:a16="http://schemas.microsoft.com/office/drawing/2014/main" id="{F37E3162-62D6-2178-5651-9D7393C38965}"/>
              </a:ext>
            </a:extLst>
          </p:cNvPr>
          <p:cNvSpPr/>
          <p:nvPr/>
        </p:nvSpPr>
        <p:spPr>
          <a:xfrm>
            <a:off x="5077837" y="6124039"/>
            <a:ext cx="777597" cy="44410"/>
          </a:xfrm>
          <a:prstGeom prst="roundRect">
            <a:avLst>
              <a:gd name="adj" fmla="val 225151"/>
            </a:avLst>
          </a:prstGeom>
          <a:solidFill>
            <a:srgbClr val="313E80"/>
          </a:solidFill>
          <a:ln/>
        </p:spPr>
        <p:txBody>
          <a:bodyPr/>
          <a:lstStyle/>
          <a:p>
            <a:endParaRPr lang="en-US"/>
          </a:p>
        </p:txBody>
      </p:sp>
      <p:sp>
        <p:nvSpPr>
          <p:cNvPr id="22" name="Shape 14">
            <a:extLst>
              <a:ext uri="{FF2B5EF4-FFF2-40B4-BE49-F238E27FC236}">
                <a16:creationId xmlns:a16="http://schemas.microsoft.com/office/drawing/2014/main" id="{3199A3B6-2D9A-9C2F-2319-814EAF686A63}"/>
              </a:ext>
            </a:extLst>
          </p:cNvPr>
          <p:cNvSpPr/>
          <p:nvPr/>
        </p:nvSpPr>
        <p:spPr>
          <a:xfrm>
            <a:off x="4577894" y="5896332"/>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23" name="Text 15">
            <a:extLst>
              <a:ext uri="{FF2B5EF4-FFF2-40B4-BE49-F238E27FC236}">
                <a16:creationId xmlns:a16="http://schemas.microsoft.com/office/drawing/2014/main" id="{05C3DF3B-395C-D02D-4A4B-B44E5F858829}"/>
              </a:ext>
            </a:extLst>
          </p:cNvPr>
          <p:cNvSpPr/>
          <p:nvPr/>
        </p:nvSpPr>
        <p:spPr>
          <a:xfrm>
            <a:off x="4733151" y="5938004"/>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4" name="Text 16">
            <a:extLst>
              <a:ext uri="{FF2B5EF4-FFF2-40B4-BE49-F238E27FC236}">
                <a16:creationId xmlns:a16="http://schemas.microsoft.com/office/drawing/2014/main" id="{55899772-C3E4-69F5-5FE5-2017A6F827CF}"/>
              </a:ext>
            </a:extLst>
          </p:cNvPr>
          <p:cNvSpPr/>
          <p:nvPr/>
        </p:nvSpPr>
        <p:spPr>
          <a:xfrm>
            <a:off x="6049923" y="5868591"/>
            <a:ext cx="3476506"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Forecasting and Projections</a:t>
            </a:r>
            <a:endParaRPr lang="en-US" sz="2187" dirty="0"/>
          </a:p>
        </p:txBody>
      </p:sp>
      <p:sp>
        <p:nvSpPr>
          <p:cNvPr id="25" name="Text 17">
            <a:extLst>
              <a:ext uri="{FF2B5EF4-FFF2-40B4-BE49-F238E27FC236}">
                <a16:creationId xmlns:a16="http://schemas.microsoft.com/office/drawing/2014/main" id="{50A9CF1E-8A3C-BDFF-0CED-A5120B045F3F}"/>
              </a:ext>
            </a:extLst>
          </p:cNvPr>
          <p:cNvSpPr/>
          <p:nvPr/>
        </p:nvSpPr>
        <p:spPr>
          <a:xfrm>
            <a:off x="6049923" y="6349008"/>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provides forecasting and projection capabilities, helping businesses anticipate future inventory demands and plan accordingly.</a:t>
            </a:r>
            <a:endParaRPr lang="en-US" sz="1750" dirty="0"/>
          </a:p>
        </p:txBody>
      </p:sp>
    </p:spTree>
    <p:extLst>
      <p:ext uri="{BB962C8B-B14F-4D97-AF65-F5344CB8AC3E}">
        <p14:creationId xmlns:p14="http://schemas.microsoft.com/office/powerpoint/2010/main" val="1176375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0">
            <a:extLst>
              <a:ext uri="{FF2B5EF4-FFF2-40B4-BE49-F238E27FC236}">
                <a16:creationId xmlns:a16="http://schemas.microsoft.com/office/drawing/2014/main" id="{D46438F4-74B5-B52F-D857-B013A4F719FA}"/>
              </a:ext>
            </a:extLst>
          </p:cNvPr>
          <p:cNvPicPr>
            <a:picLocks noChangeAspect="1"/>
          </p:cNvPicPr>
          <p:nvPr/>
        </p:nvPicPr>
        <p:blipFill>
          <a:blip r:embed="rId3"/>
          <a:stretch>
            <a:fillRect/>
          </a:stretch>
        </p:blipFill>
        <p:spPr>
          <a:xfrm>
            <a:off x="-3810" y="0"/>
            <a:ext cx="14630400" cy="8229600"/>
          </a:xfrm>
          <a:prstGeom prst="rect">
            <a:avLst/>
          </a:prstGeom>
        </p:spPr>
      </p:pic>
      <p:sp>
        <p:nvSpPr>
          <p:cNvPr id="7" name="Shape 0">
            <a:extLst>
              <a:ext uri="{FF2B5EF4-FFF2-40B4-BE49-F238E27FC236}">
                <a16:creationId xmlns:a16="http://schemas.microsoft.com/office/drawing/2014/main" id="{07B606FE-BD6E-ABF7-694E-FAB1D029A393}"/>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8" name="Image 1">
            <a:extLst>
              <a:ext uri="{FF2B5EF4-FFF2-40B4-BE49-F238E27FC236}">
                <a16:creationId xmlns:a16="http://schemas.microsoft.com/office/drawing/2014/main" id="{1F8029C3-780B-5D73-CBA4-A8FA7124732E}"/>
              </a:ext>
            </a:extLst>
          </p:cNvPr>
          <p:cNvPicPr>
            <a:picLocks noChangeAspect="1"/>
          </p:cNvPicPr>
          <p:nvPr/>
        </p:nvPicPr>
        <p:blipFill>
          <a:blip r:embed="rId4"/>
          <a:stretch>
            <a:fillRect/>
          </a:stretch>
        </p:blipFill>
        <p:spPr>
          <a:xfrm>
            <a:off x="9147810" y="0"/>
            <a:ext cx="5486400" cy="8229600"/>
          </a:xfrm>
          <a:prstGeom prst="rect">
            <a:avLst/>
          </a:prstGeom>
        </p:spPr>
      </p:pic>
      <p:sp>
        <p:nvSpPr>
          <p:cNvPr id="9" name="Text 1">
            <a:extLst>
              <a:ext uri="{FF2B5EF4-FFF2-40B4-BE49-F238E27FC236}">
                <a16:creationId xmlns:a16="http://schemas.microsoft.com/office/drawing/2014/main" id="{A6D8148F-061D-6A40-C20C-5F1D7693EC38}"/>
              </a:ext>
            </a:extLst>
          </p:cNvPr>
          <p:cNvSpPr/>
          <p:nvPr/>
        </p:nvSpPr>
        <p:spPr>
          <a:xfrm>
            <a:off x="829389" y="1844278"/>
            <a:ext cx="7477601" cy="28746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User Interface Design for Inventory Management</a:t>
            </a:r>
            <a:endParaRPr lang="en-US" sz="6036" dirty="0"/>
          </a:p>
        </p:txBody>
      </p:sp>
      <p:sp>
        <p:nvSpPr>
          <p:cNvPr id="10" name="Text 2">
            <a:extLst>
              <a:ext uri="{FF2B5EF4-FFF2-40B4-BE49-F238E27FC236}">
                <a16:creationId xmlns:a16="http://schemas.microsoft.com/office/drawing/2014/main" id="{3A9D3D52-0F8F-19D3-B654-8612E4F0D155}"/>
              </a:ext>
            </a:extLst>
          </p:cNvPr>
          <p:cNvSpPr/>
          <p:nvPr/>
        </p:nvSpPr>
        <p:spPr>
          <a:xfrm>
            <a:off x="829389" y="5052179"/>
            <a:ext cx="74776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 The user interface is the face of an inventory management system, and a well-designed UI can significantly impact the system's usability and adoption. A clean, responsive design ensures a seamless user experience across devices, enhancing productivity and overall satisfaction.</a:t>
            </a:r>
            <a:endParaRPr lang="en-US" sz="1750" dirty="0"/>
          </a:p>
        </p:txBody>
      </p:sp>
    </p:spTree>
    <p:extLst>
      <p:ext uri="{BB962C8B-B14F-4D97-AF65-F5344CB8AC3E}">
        <p14:creationId xmlns:p14="http://schemas.microsoft.com/office/powerpoint/2010/main" val="197625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13FC76FC-F865-6FCD-97D3-A0C04E60F9C7}"/>
              </a:ext>
            </a:extLst>
          </p:cNvPr>
          <p:cNvSpPr/>
          <p:nvPr/>
        </p:nvSpPr>
        <p:spPr>
          <a:xfrm>
            <a:off x="2037993" y="1327963"/>
            <a:ext cx="555498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Login Interface</a:t>
            </a:r>
            <a:endParaRPr lang="en-US" sz="4374" dirty="0"/>
          </a:p>
        </p:txBody>
      </p:sp>
      <p:sp>
        <p:nvSpPr>
          <p:cNvPr id="6" name="Shape 2">
            <a:extLst>
              <a:ext uri="{FF2B5EF4-FFF2-40B4-BE49-F238E27FC236}">
                <a16:creationId xmlns:a16="http://schemas.microsoft.com/office/drawing/2014/main" id="{6DE66803-A762-B96C-E49C-E4F341EAA138}"/>
              </a:ext>
            </a:extLst>
          </p:cNvPr>
          <p:cNvSpPr/>
          <p:nvPr/>
        </p:nvSpPr>
        <p:spPr>
          <a:xfrm>
            <a:off x="2037993" y="2466677"/>
            <a:ext cx="5166122" cy="2273022"/>
          </a:xfrm>
          <a:prstGeom prst="roundRect">
            <a:avLst>
              <a:gd name="adj" fmla="val 4399"/>
            </a:avLst>
          </a:prstGeom>
          <a:solidFill>
            <a:srgbClr val="182567"/>
          </a:solidFill>
          <a:ln w="7620">
            <a:solidFill>
              <a:srgbClr val="313E80"/>
            </a:solidFill>
            <a:prstDash val="solid"/>
          </a:ln>
        </p:spPr>
        <p:txBody>
          <a:bodyPr/>
          <a:lstStyle/>
          <a:p>
            <a:endParaRPr lang="en-US"/>
          </a:p>
        </p:txBody>
      </p:sp>
      <p:sp>
        <p:nvSpPr>
          <p:cNvPr id="7" name="Text 3">
            <a:extLst>
              <a:ext uri="{FF2B5EF4-FFF2-40B4-BE49-F238E27FC236}">
                <a16:creationId xmlns:a16="http://schemas.microsoft.com/office/drawing/2014/main" id="{0356C1CA-F597-0A51-F827-5F495B70F951}"/>
              </a:ext>
            </a:extLst>
          </p:cNvPr>
          <p:cNvSpPr/>
          <p:nvPr/>
        </p:nvSpPr>
        <p:spPr>
          <a:xfrm>
            <a:off x="2267783" y="269646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Secure Authentication</a:t>
            </a:r>
            <a:endParaRPr lang="en-US" sz="2187" dirty="0"/>
          </a:p>
        </p:txBody>
      </p:sp>
      <p:sp>
        <p:nvSpPr>
          <p:cNvPr id="8" name="Text 4">
            <a:extLst>
              <a:ext uri="{FF2B5EF4-FFF2-40B4-BE49-F238E27FC236}">
                <a16:creationId xmlns:a16="http://schemas.microsoft.com/office/drawing/2014/main" id="{FAA3F2E3-0844-1393-0091-C9FCC4D3A0B8}"/>
              </a:ext>
            </a:extLst>
          </p:cNvPr>
          <p:cNvSpPr/>
          <p:nvPr/>
        </p:nvSpPr>
        <p:spPr>
          <a:xfrm>
            <a:off x="2267783" y="3176885"/>
            <a:ext cx="470654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login interface should prioritize security with features like password encryption, two-factor authentication, and secure session management.</a:t>
            </a:r>
            <a:endParaRPr lang="en-US" sz="1750" dirty="0"/>
          </a:p>
        </p:txBody>
      </p:sp>
      <p:sp>
        <p:nvSpPr>
          <p:cNvPr id="9" name="Shape 5">
            <a:extLst>
              <a:ext uri="{FF2B5EF4-FFF2-40B4-BE49-F238E27FC236}">
                <a16:creationId xmlns:a16="http://schemas.microsoft.com/office/drawing/2014/main" id="{C6CB346B-065E-3B6B-FC55-9DA67FDE1A05}"/>
              </a:ext>
            </a:extLst>
          </p:cNvPr>
          <p:cNvSpPr/>
          <p:nvPr/>
        </p:nvSpPr>
        <p:spPr>
          <a:xfrm>
            <a:off x="7426285" y="2466677"/>
            <a:ext cx="5166122" cy="2273022"/>
          </a:xfrm>
          <a:prstGeom prst="roundRect">
            <a:avLst>
              <a:gd name="adj" fmla="val 4399"/>
            </a:avLst>
          </a:prstGeom>
          <a:solidFill>
            <a:srgbClr val="182567"/>
          </a:solidFill>
          <a:ln w="7620">
            <a:solidFill>
              <a:srgbClr val="313E80"/>
            </a:solidFill>
            <a:prstDash val="solid"/>
          </a:ln>
        </p:spPr>
        <p:txBody>
          <a:bodyPr/>
          <a:lstStyle/>
          <a:p>
            <a:endParaRPr lang="en-US"/>
          </a:p>
        </p:txBody>
      </p:sp>
      <p:sp>
        <p:nvSpPr>
          <p:cNvPr id="10" name="Text 6">
            <a:extLst>
              <a:ext uri="{FF2B5EF4-FFF2-40B4-BE49-F238E27FC236}">
                <a16:creationId xmlns:a16="http://schemas.microsoft.com/office/drawing/2014/main" id="{E4616DF1-941E-8FF3-5240-5EAA865A200D}"/>
              </a:ext>
            </a:extLst>
          </p:cNvPr>
          <p:cNvSpPr/>
          <p:nvPr/>
        </p:nvSpPr>
        <p:spPr>
          <a:xfrm>
            <a:off x="7656076" y="269646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Intuitive Layout</a:t>
            </a:r>
            <a:endParaRPr lang="en-US" sz="2187" dirty="0"/>
          </a:p>
        </p:txBody>
      </p:sp>
      <p:sp>
        <p:nvSpPr>
          <p:cNvPr id="11" name="Text 7">
            <a:extLst>
              <a:ext uri="{FF2B5EF4-FFF2-40B4-BE49-F238E27FC236}">
                <a16:creationId xmlns:a16="http://schemas.microsoft.com/office/drawing/2014/main" id="{B872535C-9159-7B1B-C52A-5FED1967DE86}"/>
              </a:ext>
            </a:extLst>
          </p:cNvPr>
          <p:cNvSpPr/>
          <p:nvPr/>
        </p:nvSpPr>
        <p:spPr>
          <a:xfrm>
            <a:off x="7656076" y="3176885"/>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A simple, uncluttered login page with clear instructions and form fields can help users quickly and easily access the system.</a:t>
            </a:r>
            <a:endParaRPr lang="en-US" sz="1750" dirty="0"/>
          </a:p>
        </p:txBody>
      </p:sp>
      <p:sp>
        <p:nvSpPr>
          <p:cNvPr id="12" name="Shape 8">
            <a:extLst>
              <a:ext uri="{FF2B5EF4-FFF2-40B4-BE49-F238E27FC236}">
                <a16:creationId xmlns:a16="http://schemas.microsoft.com/office/drawing/2014/main" id="{D89B34F5-90EB-0A37-42F4-DF4E021DB611}"/>
              </a:ext>
            </a:extLst>
          </p:cNvPr>
          <p:cNvSpPr/>
          <p:nvPr/>
        </p:nvSpPr>
        <p:spPr>
          <a:xfrm>
            <a:off x="2037993" y="4961870"/>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13" name="Text 9">
            <a:extLst>
              <a:ext uri="{FF2B5EF4-FFF2-40B4-BE49-F238E27FC236}">
                <a16:creationId xmlns:a16="http://schemas.microsoft.com/office/drawing/2014/main" id="{76854B92-9532-B3C0-CC94-EB9DE4EDBF83}"/>
              </a:ext>
            </a:extLst>
          </p:cNvPr>
          <p:cNvSpPr/>
          <p:nvPr/>
        </p:nvSpPr>
        <p:spPr>
          <a:xfrm>
            <a:off x="2267783" y="5191660"/>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Branding Consistency</a:t>
            </a:r>
            <a:endParaRPr lang="en-US" sz="2187" dirty="0"/>
          </a:p>
        </p:txBody>
      </p:sp>
      <p:sp>
        <p:nvSpPr>
          <p:cNvPr id="14" name="Text 10">
            <a:extLst>
              <a:ext uri="{FF2B5EF4-FFF2-40B4-BE49-F238E27FC236}">
                <a16:creationId xmlns:a16="http://schemas.microsoft.com/office/drawing/2014/main" id="{C266E35F-580C-61D3-EC07-8A9AC3637283}"/>
              </a:ext>
            </a:extLst>
          </p:cNvPr>
          <p:cNvSpPr/>
          <p:nvPr/>
        </p:nvSpPr>
        <p:spPr>
          <a:xfrm>
            <a:off x="2267783" y="5672077"/>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login page should align with the overall branding of the inventory management system, reinforcing the company's identity.</a:t>
            </a:r>
            <a:endParaRPr lang="en-US" sz="1750" dirty="0"/>
          </a:p>
        </p:txBody>
      </p:sp>
      <p:sp>
        <p:nvSpPr>
          <p:cNvPr id="15" name="Shape 11">
            <a:extLst>
              <a:ext uri="{FF2B5EF4-FFF2-40B4-BE49-F238E27FC236}">
                <a16:creationId xmlns:a16="http://schemas.microsoft.com/office/drawing/2014/main" id="{B7FE1434-DEFA-8A29-7165-F8EF7274FA2E}"/>
              </a:ext>
            </a:extLst>
          </p:cNvPr>
          <p:cNvSpPr/>
          <p:nvPr/>
        </p:nvSpPr>
        <p:spPr>
          <a:xfrm>
            <a:off x="7426285" y="4961870"/>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16" name="Text 12">
            <a:extLst>
              <a:ext uri="{FF2B5EF4-FFF2-40B4-BE49-F238E27FC236}">
                <a16:creationId xmlns:a16="http://schemas.microsoft.com/office/drawing/2014/main" id="{F374C190-48CA-58DE-BFB4-9700B57CE3EC}"/>
              </a:ext>
            </a:extLst>
          </p:cNvPr>
          <p:cNvSpPr/>
          <p:nvPr/>
        </p:nvSpPr>
        <p:spPr>
          <a:xfrm>
            <a:off x="7656076" y="5191660"/>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Responsive Design</a:t>
            </a:r>
            <a:endParaRPr lang="en-US" sz="2187" dirty="0"/>
          </a:p>
        </p:txBody>
      </p:sp>
      <p:sp>
        <p:nvSpPr>
          <p:cNvPr id="17" name="Text 13">
            <a:extLst>
              <a:ext uri="{FF2B5EF4-FFF2-40B4-BE49-F238E27FC236}">
                <a16:creationId xmlns:a16="http://schemas.microsoft.com/office/drawing/2014/main" id="{FD64E3C2-AED4-C6A9-09F5-7915CDF450FD}"/>
              </a:ext>
            </a:extLst>
          </p:cNvPr>
          <p:cNvSpPr/>
          <p:nvPr/>
        </p:nvSpPr>
        <p:spPr>
          <a:xfrm>
            <a:off x="7656076" y="5672077"/>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login interface should be designed to adapt seamlessly to different screen sizes, ensuring a smooth experience on any device.</a:t>
            </a:r>
            <a:endParaRPr lang="en-US" sz="1750" dirty="0"/>
          </a:p>
        </p:txBody>
      </p:sp>
    </p:spTree>
    <p:extLst>
      <p:ext uri="{BB962C8B-B14F-4D97-AF65-F5344CB8AC3E}">
        <p14:creationId xmlns:p14="http://schemas.microsoft.com/office/powerpoint/2010/main" val="1086234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19" name="Picture 18" descr="A login screen with blue and white colors&#10;&#10;Description automatically generated">
            <a:extLst>
              <a:ext uri="{FF2B5EF4-FFF2-40B4-BE49-F238E27FC236}">
                <a16:creationId xmlns:a16="http://schemas.microsoft.com/office/drawing/2014/main" id="{2613E997-7D4D-00DB-BF83-FE59BECC2D37}"/>
              </a:ext>
            </a:extLst>
          </p:cNvPr>
          <p:cNvPicPr>
            <a:picLocks noChangeAspect="1"/>
          </p:cNvPicPr>
          <p:nvPr/>
        </p:nvPicPr>
        <p:blipFill>
          <a:blip r:embed="rId4"/>
          <a:stretch>
            <a:fillRect/>
          </a:stretch>
        </p:blipFill>
        <p:spPr>
          <a:xfrm>
            <a:off x="2558143" y="816429"/>
            <a:ext cx="8948057" cy="6585857"/>
          </a:xfrm>
          <a:prstGeom prst="rect">
            <a:avLst/>
          </a:prstGeom>
        </p:spPr>
      </p:pic>
    </p:spTree>
    <p:extLst>
      <p:ext uri="{BB962C8B-B14F-4D97-AF65-F5344CB8AC3E}">
        <p14:creationId xmlns:p14="http://schemas.microsoft.com/office/powerpoint/2010/main" val="4079542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962590A9-D740-A63E-CCBE-E80679D53B03}"/>
              </a:ext>
            </a:extLst>
          </p:cNvPr>
          <p:cNvSpPr/>
          <p:nvPr/>
        </p:nvSpPr>
        <p:spPr>
          <a:xfrm>
            <a:off x="2037993" y="1916668"/>
            <a:ext cx="555498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Sidebar Interface</a:t>
            </a:r>
            <a:endParaRPr lang="en-US" sz="4374" dirty="0"/>
          </a:p>
        </p:txBody>
      </p:sp>
      <p:pic>
        <p:nvPicPr>
          <p:cNvPr id="6" name="Image 1">
            <a:extLst>
              <a:ext uri="{FF2B5EF4-FFF2-40B4-BE49-F238E27FC236}">
                <a16:creationId xmlns:a16="http://schemas.microsoft.com/office/drawing/2014/main" id="{48EB87F9-C662-DC3A-DE99-69D070BBD040}"/>
              </a:ext>
            </a:extLst>
          </p:cNvPr>
          <p:cNvPicPr>
            <a:picLocks noChangeAspect="1"/>
          </p:cNvPicPr>
          <p:nvPr/>
        </p:nvPicPr>
        <p:blipFill>
          <a:blip r:embed="rId4"/>
          <a:stretch>
            <a:fillRect/>
          </a:stretch>
        </p:blipFill>
        <p:spPr>
          <a:xfrm>
            <a:off x="2037993" y="3055382"/>
            <a:ext cx="555427" cy="555427"/>
          </a:xfrm>
          <a:prstGeom prst="rect">
            <a:avLst/>
          </a:prstGeom>
        </p:spPr>
      </p:pic>
      <p:sp>
        <p:nvSpPr>
          <p:cNvPr id="7" name="Text 2">
            <a:extLst>
              <a:ext uri="{FF2B5EF4-FFF2-40B4-BE49-F238E27FC236}">
                <a16:creationId xmlns:a16="http://schemas.microsoft.com/office/drawing/2014/main" id="{52225C0D-CF6A-B899-45A4-E01602BA8E01}"/>
              </a:ext>
            </a:extLst>
          </p:cNvPr>
          <p:cNvSpPr/>
          <p:nvPr/>
        </p:nvSpPr>
        <p:spPr>
          <a:xfrm>
            <a:off x="2037993" y="3832979"/>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Dashboard</a:t>
            </a:r>
            <a:endParaRPr lang="en-US" sz="2187" dirty="0"/>
          </a:p>
        </p:txBody>
      </p:sp>
      <p:sp>
        <p:nvSpPr>
          <p:cNvPr id="8" name="Text 3">
            <a:extLst>
              <a:ext uri="{FF2B5EF4-FFF2-40B4-BE49-F238E27FC236}">
                <a16:creationId xmlns:a16="http://schemas.microsoft.com/office/drawing/2014/main" id="{EF17B931-C224-5E65-927D-3CC655302E56}"/>
              </a:ext>
            </a:extLst>
          </p:cNvPr>
          <p:cNvSpPr/>
          <p:nvPr/>
        </p:nvSpPr>
        <p:spPr>
          <a:xfrm>
            <a:off x="2037993" y="4313396"/>
            <a:ext cx="2388632"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Provides a comprehensive overview of the system's key metrics and performance indicators.</a:t>
            </a:r>
            <a:endParaRPr lang="en-US" sz="1750" dirty="0"/>
          </a:p>
        </p:txBody>
      </p:sp>
      <p:pic>
        <p:nvPicPr>
          <p:cNvPr id="9" name="Image 2">
            <a:extLst>
              <a:ext uri="{FF2B5EF4-FFF2-40B4-BE49-F238E27FC236}">
                <a16:creationId xmlns:a16="http://schemas.microsoft.com/office/drawing/2014/main" id="{909FF85C-E082-D766-BC38-FFD6163CDF6B}"/>
              </a:ext>
            </a:extLst>
          </p:cNvPr>
          <p:cNvPicPr>
            <a:picLocks noChangeAspect="1"/>
          </p:cNvPicPr>
          <p:nvPr/>
        </p:nvPicPr>
        <p:blipFill>
          <a:blip r:embed="rId5"/>
          <a:stretch>
            <a:fillRect/>
          </a:stretch>
        </p:blipFill>
        <p:spPr>
          <a:xfrm>
            <a:off x="4759881" y="3055382"/>
            <a:ext cx="555427" cy="555427"/>
          </a:xfrm>
          <a:prstGeom prst="rect">
            <a:avLst/>
          </a:prstGeom>
        </p:spPr>
      </p:pic>
      <p:sp>
        <p:nvSpPr>
          <p:cNvPr id="10" name="Text 4">
            <a:extLst>
              <a:ext uri="{FF2B5EF4-FFF2-40B4-BE49-F238E27FC236}">
                <a16:creationId xmlns:a16="http://schemas.microsoft.com/office/drawing/2014/main" id="{70B82330-3459-D4A1-C6E2-334A34F091FD}"/>
              </a:ext>
            </a:extLst>
          </p:cNvPr>
          <p:cNvSpPr/>
          <p:nvPr/>
        </p:nvSpPr>
        <p:spPr>
          <a:xfrm>
            <a:off x="4759881" y="3832979"/>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Inventory</a:t>
            </a:r>
            <a:endParaRPr lang="en-US" sz="2187" dirty="0"/>
          </a:p>
        </p:txBody>
      </p:sp>
      <p:sp>
        <p:nvSpPr>
          <p:cNvPr id="11" name="Text 5">
            <a:extLst>
              <a:ext uri="{FF2B5EF4-FFF2-40B4-BE49-F238E27FC236}">
                <a16:creationId xmlns:a16="http://schemas.microsoft.com/office/drawing/2014/main" id="{B7172D28-19E9-C5B2-2918-342754C837D2}"/>
              </a:ext>
            </a:extLst>
          </p:cNvPr>
          <p:cNvSpPr/>
          <p:nvPr/>
        </p:nvSpPr>
        <p:spPr>
          <a:xfrm>
            <a:off x="4759881" y="4313396"/>
            <a:ext cx="2388632"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Allows users to manage and track product stocks, including adding, updating, and removing items.</a:t>
            </a:r>
            <a:endParaRPr lang="en-US" sz="1750" dirty="0"/>
          </a:p>
        </p:txBody>
      </p:sp>
      <p:pic>
        <p:nvPicPr>
          <p:cNvPr id="12" name="Image 3">
            <a:extLst>
              <a:ext uri="{FF2B5EF4-FFF2-40B4-BE49-F238E27FC236}">
                <a16:creationId xmlns:a16="http://schemas.microsoft.com/office/drawing/2014/main" id="{F393A2D8-0453-F294-3B3E-ACA8CDC6D95A}"/>
              </a:ext>
            </a:extLst>
          </p:cNvPr>
          <p:cNvPicPr>
            <a:picLocks noChangeAspect="1"/>
          </p:cNvPicPr>
          <p:nvPr/>
        </p:nvPicPr>
        <p:blipFill>
          <a:blip r:embed="rId6"/>
          <a:stretch>
            <a:fillRect/>
          </a:stretch>
        </p:blipFill>
        <p:spPr>
          <a:xfrm>
            <a:off x="7481768" y="3055382"/>
            <a:ext cx="555427" cy="555427"/>
          </a:xfrm>
          <a:prstGeom prst="rect">
            <a:avLst/>
          </a:prstGeom>
        </p:spPr>
      </p:pic>
      <p:sp>
        <p:nvSpPr>
          <p:cNvPr id="13" name="Text 6">
            <a:extLst>
              <a:ext uri="{FF2B5EF4-FFF2-40B4-BE49-F238E27FC236}">
                <a16:creationId xmlns:a16="http://schemas.microsoft.com/office/drawing/2014/main" id="{0F229890-7C09-2DC0-2078-3D9ED04C1F7A}"/>
              </a:ext>
            </a:extLst>
          </p:cNvPr>
          <p:cNvSpPr/>
          <p:nvPr/>
        </p:nvSpPr>
        <p:spPr>
          <a:xfrm>
            <a:off x="7481768" y="3832979"/>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Orders</a:t>
            </a:r>
            <a:endParaRPr lang="en-US" sz="2187" dirty="0"/>
          </a:p>
        </p:txBody>
      </p:sp>
      <p:sp>
        <p:nvSpPr>
          <p:cNvPr id="14" name="Text 7">
            <a:extLst>
              <a:ext uri="{FF2B5EF4-FFF2-40B4-BE49-F238E27FC236}">
                <a16:creationId xmlns:a16="http://schemas.microsoft.com/office/drawing/2014/main" id="{028E6C76-2200-F7CC-2D50-19D9921FF79D}"/>
              </a:ext>
            </a:extLst>
          </p:cNvPr>
          <p:cNvSpPr/>
          <p:nvPr/>
        </p:nvSpPr>
        <p:spPr>
          <a:xfrm>
            <a:off x="7481768" y="4313396"/>
            <a:ext cx="2388632"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Enables users to view, process, and fulfill customer orders efficiently.</a:t>
            </a:r>
            <a:endParaRPr lang="en-US" sz="1750" dirty="0"/>
          </a:p>
        </p:txBody>
      </p:sp>
      <p:pic>
        <p:nvPicPr>
          <p:cNvPr id="15" name="Image 4">
            <a:extLst>
              <a:ext uri="{FF2B5EF4-FFF2-40B4-BE49-F238E27FC236}">
                <a16:creationId xmlns:a16="http://schemas.microsoft.com/office/drawing/2014/main" id="{2EF603EA-38C9-396F-BD33-D3FBE484EA1E}"/>
              </a:ext>
            </a:extLst>
          </p:cNvPr>
          <p:cNvPicPr>
            <a:picLocks noChangeAspect="1"/>
          </p:cNvPicPr>
          <p:nvPr/>
        </p:nvPicPr>
        <p:blipFill>
          <a:blip r:embed="rId7"/>
          <a:stretch>
            <a:fillRect/>
          </a:stretch>
        </p:blipFill>
        <p:spPr>
          <a:xfrm>
            <a:off x="10203656" y="3055382"/>
            <a:ext cx="555427" cy="555427"/>
          </a:xfrm>
          <a:prstGeom prst="rect">
            <a:avLst/>
          </a:prstGeom>
        </p:spPr>
      </p:pic>
      <p:sp>
        <p:nvSpPr>
          <p:cNvPr id="16" name="Text 8">
            <a:extLst>
              <a:ext uri="{FF2B5EF4-FFF2-40B4-BE49-F238E27FC236}">
                <a16:creationId xmlns:a16="http://schemas.microsoft.com/office/drawing/2014/main" id="{2CBDF490-0A5F-AA38-44E7-5A4EC081E0E8}"/>
              </a:ext>
            </a:extLst>
          </p:cNvPr>
          <p:cNvSpPr/>
          <p:nvPr/>
        </p:nvSpPr>
        <p:spPr>
          <a:xfrm>
            <a:off x="10203656" y="3832979"/>
            <a:ext cx="2388751"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Users</a:t>
            </a:r>
            <a:endParaRPr lang="en-US" sz="2187" dirty="0"/>
          </a:p>
        </p:txBody>
      </p:sp>
      <p:sp>
        <p:nvSpPr>
          <p:cNvPr id="17" name="Text 9">
            <a:extLst>
              <a:ext uri="{FF2B5EF4-FFF2-40B4-BE49-F238E27FC236}">
                <a16:creationId xmlns:a16="http://schemas.microsoft.com/office/drawing/2014/main" id="{D999D60C-1D67-FE9E-B0F4-30B53A602267}"/>
              </a:ext>
            </a:extLst>
          </p:cNvPr>
          <p:cNvSpPr/>
          <p:nvPr/>
        </p:nvSpPr>
        <p:spPr>
          <a:xfrm>
            <a:off x="10203656" y="4313396"/>
            <a:ext cx="2388751"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Provides access to user management, including adding, editing, and assigning roles and permissions.</a:t>
            </a:r>
            <a:endParaRPr lang="en-US" sz="1750" dirty="0"/>
          </a:p>
        </p:txBody>
      </p:sp>
    </p:spTree>
    <p:extLst>
      <p:ext uri="{BB962C8B-B14F-4D97-AF65-F5344CB8AC3E}">
        <p14:creationId xmlns:p14="http://schemas.microsoft.com/office/powerpoint/2010/main" val="4256648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7931" y="849347"/>
            <a:ext cx="2362405" cy="653090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8320" y="849347"/>
            <a:ext cx="2415749" cy="6530906"/>
          </a:xfrm>
          <a:prstGeom prst="rect">
            <a:avLst/>
          </a:prstGeom>
        </p:spPr>
      </p:pic>
    </p:spTree>
    <p:extLst>
      <p:ext uri="{BB962C8B-B14F-4D97-AF65-F5344CB8AC3E}">
        <p14:creationId xmlns:p14="http://schemas.microsoft.com/office/powerpoint/2010/main" val="2347920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2C31839B-37C2-8019-EAF0-BCF034B7724E}"/>
              </a:ext>
            </a:extLst>
          </p:cNvPr>
          <p:cNvSpPr/>
          <p:nvPr/>
        </p:nvSpPr>
        <p:spPr>
          <a:xfrm>
            <a:off x="2031087" y="2372082"/>
            <a:ext cx="555498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 User Page</a:t>
            </a:r>
            <a:endParaRPr lang="en-US" sz="4374" dirty="0"/>
          </a:p>
        </p:txBody>
      </p:sp>
      <p:sp>
        <p:nvSpPr>
          <p:cNvPr id="7" name="Text 2">
            <a:extLst>
              <a:ext uri="{FF2B5EF4-FFF2-40B4-BE49-F238E27FC236}">
                <a16:creationId xmlns:a16="http://schemas.microsoft.com/office/drawing/2014/main" id="{20D7D96F-9CBB-2492-6D21-765560D20ED5}"/>
              </a:ext>
            </a:extLst>
          </p:cNvPr>
          <p:cNvSpPr/>
          <p:nvPr/>
        </p:nvSpPr>
        <p:spPr>
          <a:xfrm>
            <a:off x="2031087" y="362188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User Details</a:t>
            </a:r>
            <a:endParaRPr lang="en-US" sz="2187" dirty="0"/>
          </a:p>
        </p:txBody>
      </p:sp>
      <p:sp>
        <p:nvSpPr>
          <p:cNvPr id="8" name="Text 3">
            <a:extLst>
              <a:ext uri="{FF2B5EF4-FFF2-40B4-BE49-F238E27FC236}">
                <a16:creationId xmlns:a16="http://schemas.microsoft.com/office/drawing/2014/main" id="{97447FAE-B49E-FC27-E57F-01F6F1AC08F6}"/>
              </a:ext>
            </a:extLst>
          </p:cNvPr>
          <p:cNvSpPr/>
          <p:nvPr/>
        </p:nvSpPr>
        <p:spPr>
          <a:xfrm>
            <a:off x="2031087"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add user page should include form fields for capturing essential user information, such as name, email, and role.</a:t>
            </a:r>
            <a:endParaRPr lang="en-US" sz="1750" dirty="0"/>
          </a:p>
        </p:txBody>
      </p:sp>
      <p:sp>
        <p:nvSpPr>
          <p:cNvPr id="9" name="Text 4">
            <a:extLst>
              <a:ext uri="{FF2B5EF4-FFF2-40B4-BE49-F238E27FC236}">
                <a16:creationId xmlns:a16="http://schemas.microsoft.com/office/drawing/2014/main" id="{C64C7355-94B2-0520-F4C5-B37DC8CD008A}"/>
              </a:ext>
            </a:extLst>
          </p:cNvPr>
          <p:cNvSpPr/>
          <p:nvPr/>
        </p:nvSpPr>
        <p:spPr>
          <a:xfrm>
            <a:off x="5737026" y="3621881"/>
            <a:ext cx="3115628"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Permission Management</a:t>
            </a:r>
            <a:endParaRPr lang="en-US" sz="2187" dirty="0"/>
          </a:p>
        </p:txBody>
      </p:sp>
      <p:sp>
        <p:nvSpPr>
          <p:cNvPr id="10" name="Text 5">
            <a:extLst>
              <a:ext uri="{FF2B5EF4-FFF2-40B4-BE49-F238E27FC236}">
                <a16:creationId xmlns:a16="http://schemas.microsoft.com/office/drawing/2014/main" id="{122614F7-4F76-E1B5-E3A3-DF6FBAB58176}"/>
              </a:ext>
            </a:extLst>
          </p:cNvPr>
          <p:cNvSpPr/>
          <p:nvPr/>
        </p:nvSpPr>
        <p:spPr>
          <a:xfrm>
            <a:off x="5737026"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This page should allow administrators to assign appropriate permissions and access levels to the new user, ensuring data security.</a:t>
            </a:r>
            <a:endParaRPr lang="en-US" sz="1750" dirty="0"/>
          </a:p>
        </p:txBody>
      </p:sp>
      <p:sp>
        <p:nvSpPr>
          <p:cNvPr id="11" name="Text 6">
            <a:extLst>
              <a:ext uri="{FF2B5EF4-FFF2-40B4-BE49-F238E27FC236}">
                <a16:creationId xmlns:a16="http://schemas.microsoft.com/office/drawing/2014/main" id="{5C42C8C3-AF4B-3103-1190-4932A881EFED}"/>
              </a:ext>
            </a:extLst>
          </p:cNvPr>
          <p:cNvSpPr/>
          <p:nvPr/>
        </p:nvSpPr>
        <p:spPr>
          <a:xfrm>
            <a:off x="9442966" y="362188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Intuitive Layout</a:t>
            </a:r>
            <a:endParaRPr lang="en-US" sz="2187" dirty="0"/>
          </a:p>
        </p:txBody>
      </p:sp>
      <p:sp>
        <p:nvSpPr>
          <p:cNvPr id="12" name="Text 7">
            <a:extLst>
              <a:ext uri="{FF2B5EF4-FFF2-40B4-BE49-F238E27FC236}">
                <a16:creationId xmlns:a16="http://schemas.microsoft.com/office/drawing/2014/main" id="{4F0F9A30-AA31-E0AA-DC28-70DDE4C9A9C0}"/>
              </a:ext>
            </a:extLst>
          </p:cNvPr>
          <p:cNvSpPr/>
          <p:nvPr/>
        </p:nvSpPr>
        <p:spPr>
          <a:xfrm>
            <a:off x="9442966" y="4191238"/>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page should have a clean, organized layout with clear instructions and visual cues to guide the user through the process.</a:t>
            </a:r>
            <a:endParaRPr lang="en-US" sz="1750" dirty="0"/>
          </a:p>
        </p:txBody>
      </p:sp>
    </p:spTree>
    <p:extLst>
      <p:ext uri="{BB962C8B-B14F-4D97-AF65-F5344CB8AC3E}">
        <p14:creationId xmlns:p14="http://schemas.microsoft.com/office/powerpoint/2010/main" val="351686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753229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a:extLst>
              <a:ext uri="{FF2B5EF4-FFF2-40B4-BE49-F238E27FC236}">
                <a16:creationId xmlns:a16="http://schemas.microsoft.com/office/drawing/2014/main" id="{53AF5FDA-A891-9E53-A32E-7CCD418DA512}"/>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0EC7FC7E-9D20-7C60-745E-21C74B484454}"/>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7" name="Image 1">
            <a:extLst>
              <a:ext uri="{FF2B5EF4-FFF2-40B4-BE49-F238E27FC236}">
                <a16:creationId xmlns:a16="http://schemas.microsoft.com/office/drawing/2014/main" id="{45EEB95F-4856-5288-CE58-7FBC66FEAD4D}"/>
              </a:ext>
            </a:extLst>
          </p:cNvPr>
          <p:cNvPicPr>
            <a:picLocks noChangeAspect="1"/>
          </p:cNvPicPr>
          <p:nvPr/>
        </p:nvPicPr>
        <p:blipFill>
          <a:blip r:embed="rId4"/>
          <a:stretch>
            <a:fillRect/>
          </a:stretch>
        </p:blipFill>
        <p:spPr>
          <a:xfrm>
            <a:off x="-3810" y="0"/>
            <a:ext cx="3657600" cy="8229600"/>
          </a:xfrm>
          <a:prstGeom prst="rect">
            <a:avLst/>
          </a:prstGeom>
        </p:spPr>
      </p:pic>
      <p:sp>
        <p:nvSpPr>
          <p:cNvPr id="8" name="Text 1">
            <a:extLst>
              <a:ext uri="{FF2B5EF4-FFF2-40B4-BE49-F238E27FC236}">
                <a16:creationId xmlns:a16="http://schemas.microsoft.com/office/drawing/2014/main" id="{F745B0F4-990D-F3B2-ED9C-66E8CF4B645F}"/>
              </a:ext>
            </a:extLst>
          </p:cNvPr>
          <p:cNvSpPr/>
          <p:nvPr/>
        </p:nvSpPr>
        <p:spPr>
          <a:xfrm>
            <a:off x="4494609" y="991910"/>
            <a:ext cx="573655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Add New Product Page</a:t>
            </a:r>
            <a:endParaRPr lang="en-US" sz="4374" dirty="0"/>
          </a:p>
        </p:txBody>
      </p:sp>
      <p:sp>
        <p:nvSpPr>
          <p:cNvPr id="9" name="Shape 2">
            <a:extLst>
              <a:ext uri="{FF2B5EF4-FFF2-40B4-BE49-F238E27FC236}">
                <a16:creationId xmlns:a16="http://schemas.microsoft.com/office/drawing/2014/main" id="{6CCFC663-84B8-05A5-DE44-BB437F3C2C44}"/>
              </a:ext>
            </a:extLst>
          </p:cNvPr>
          <p:cNvSpPr/>
          <p:nvPr/>
        </p:nvSpPr>
        <p:spPr>
          <a:xfrm>
            <a:off x="4805720" y="2019538"/>
            <a:ext cx="44410" cy="5218152"/>
          </a:xfrm>
          <a:prstGeom prst="roundRect">
            <a:avLst>
              <a:gd name="adj" fmla="val 225151"/>
            </a:avLst>
          </a:prstGeom>
          <a:solidFill>
            <a:srgbClr val="313E80"/>
          </a:solidFill>
          <a:ln/>
        </p:spPr>
        <p:txBody>
          <a:bodyPr/>
          <a:lstStyle/>
          <a:p>
            <a:endParaRPr lang="en-US"/>
          </a:p>
        </p:txBody>
      </p:sp>
      <p:sp>
        <p:nvSpPr>
          <p:cNvPr id="10" name="Shape 3">
            <a:extLst>
              <a:ext uri="{FF2B5EF4-FFF2-40B4-BE49-F238E27FC236}">
                <a16:creationId xmlns:a16="http://schemas.microsoft.com/office/drawing/2014/main" id="{685F2BFA-6E82-C667-E809-9F1387CA20FF}"/>
              </a:ext>
            </a:extLst>
          </p:cNvPr>
          <p:cNvSpPr/>
          <p:nvPr/>
        </p:nvSpPr>
        <p:spPr>
          <a:xfrm>
            <a:off x="5077837" y="2497157"/>
            <a:ext cx="777597" cy="44410"/>
          </a:xfrm>
          <a:prstGeom prst="roundRect">
            <a:avLst>
              <a:gd name="adj" fmla="val 225151"/>
            </a:avLst>
          </a:prstGeom>
          <a:solidFill>
            <a:srgbClr val="313E80"/>
          </a:solidFill>
          <a:ln/>
        </p:spPr>
        <p:txBody>
          <a:bodyPr/>
          <a:lstStyle/>
          <a:p>
            <a:endParaRPr lang="en-US"/>
          </a:p>
        </p:txBody>
      </p:sp>
      <p:sp>
        <p:nvSpPr>
          <p:cNvPr id="11" name="Shape 4">
            <a:extLst>
              <a:ext uri="{FF2B5EF4-FFF2-40B4-BE49-F238E27FC236}">
                <a16:creationId xmlns:a16="http://schemas.microsoft.com/office/drawing/2014/main" id="{E647B590-650A-8235-D108-2C892519B60B}"/>
              </a:ext>
            </a:extLst>
          </p:cNvPr>
          <p:cNvSpPr/>
          <p:nvPr/>
        </p:nvSpPr>
        <p:spPr>
          <a:xfrm>
            <a:off x="4577894" y="2269450"/>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2" name="Text 5">
            <a:extLst>
              <a:ext uri="{FF2B5EF4-FFF2-40B4-BE49-F238E27FC236}">
                <a16:creationId xmlns:a16="http://schemas.microsoft.com/office/drawing/2014/main" id="{416E6091-22BF-061E-9C40-9F67C8EA3E8C}"/>
              </a:ext>
            </a:extLst>
          </p:cNvPr>
          <p:cNvSpPr/>
          <p:nvPr/>
        </p:nvSpPr>
        <p:spPr>
          <a:xfrm>
            <a:off x="4733151" y="2311122"/>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3" name="Text 6">
            <a:extLst>
              <a:ext uri="{FF2B5EF4-FFF2-40B4-BE49-F238E27FC236}">
                <a16:creationId xmlns:a16="http://schemas.microsoft.com/office/drawing/2014/main" id="{CE36F8AD-83C4-2295-C1FF-768D171CD707}"/>
              </a:ext>
            </a:extLst>
          </p:cNvPr>
          <p:cNvSpPr/>
          <p:nvPr/>
        </p:nvSpPr>
        <p:spPr>
          <a:xfrm>
            <a:off x="6049923" y="2241709"/>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Product Information</a:t>
            </a:r>
            <a:endParaRPr lang="en-US" sz="2187" dirty="0"/>
          </a:p>
        </p:txBody>
      </p:sp>
      <p:sp>
        <p:nvSpPr>
          <p:cNvPr id="14" name="Text 7">
            <a:extLst>
              <a:ext uri="{FF2B5EF4-FFF2-40B4-BE49-F238E27FC236}">
                <a16:creationId xmlns:a16="http://schemas.microsoft.com/office/drawing/2014/main" id="{308C57E5-7760-79E9-5513-2796780B5239}"/>
              </a:ext>
            </a:extLst>
          </p:cNvPr>
          <p:cNvSpPr/>
          <p:nvPr/>
        </p:nvSpPr>
        <p:spPr>
          <a:xfrm>
            <a:off x="6049923" y="2722126"/>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Users should be able to input detailed product details, such as name, description, SKU, and price.</a:t>
            </a:r>
            <a:endParaRPr lang="en-US" sz="1750" dirty="0"/>
          </a:p>
        </p:txBody>
      </p:sp>
      <p:sp>
        <p:nvSpPr>
          <p:cNvPr id="15" name="Shape 8">
            <a:extLst>
              <a:ext uri="{FF2B5EF4-FFF2-40B4-BE49-F238E27FC236}">
                <a16:creationId xmlns:a16="http://schemas.microsoft.com/office/drawing/2014/main" id="{AEBA9B39-2764-7311-A104-118DCE2D2E2A}"/>
              </a:ext>
            </a:extLst>
          </p:cNvPr>
          <p:cNvSpPr/>
          <p:nvPr/>
        </p:nvSpPr>
        <p:spPr>
          <a:xfrm>
            <a:off x="5077837" y="4310598"/>
            <a:ext cx="777597" cy="44410"/>
          </a:xfrm>
          <a:prstGeom prst="roundRect">
            <a:avLst>
              <a:gd name="adj" fmla="val 225151"/>
            </a:avLst>
          </a:prstGeom>
          <a:solidFill>
            <a:srgbClr val="313E80"/>
          </a:solidFill>
          <a:ln/>
        </p:spPr>
        <p:txBody>
          <a:bodyPr/>
          <a:lstStyle/>
          <a:p>
            <a:endParaRPr lang="en-US"/>
          </a:p>
        </p:txBody>
      </p:sp>
      <p:sp>
        <p:nvSpPr>
          <p:cNvPr id="16" name="Shape 9">
            <a:extLst>
              <a:ext uri="{FF2B5EF4-FFF2-40B4-BE49-F238E27FC236}">
                <a16:creationId xmlns:a16="http://schemas.microsoft.com/office/drawing/2014/main" id="{F776362A-D73B-E58E-5E9E-BD7E58639856}"/>
              </a:ext>
            </a:extLst>
          </p:cNvPr>
          <p:cNvSpPr/>
          <p:nvPr/>
        </p:nvSpPr>
        <p:spPr>
          <a:xfrm>
            <a:off x="4577894" y="4082891"/>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7" name="Text 10">
            <a:extLst>
              <a:ext uri="{FF2B5EF4-FFF2-40B4-BE49-F238E27FC236}">
                <a16:creationId xmlns:a16="http://schemas.microsoft.com/office/drawing/2014/main" id="{3BD55840-AA0B-13B3-44FA-1A8A2E4D436B}"/>
              </a:ext>
            </a:extLst>
          </p:cNvPr>
          <p:cNvSpPr/>
          <p:nvPr/>
        </p:nvSpPr>
        <p:spPr>
          <a:xfrm>
            <a:off x="4733151" y="4124563"/>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8" name="Text 11">
            <a:extLst>
              <a:ext uri="{FF2B5EF4-FFF2-40B4-BE49-F238E27FC236}">
                <a16:creationId xmlns:a16="http://schemas.microsoft.com/office/drawing/2014/main" id="{C6D92DE0-2955-E8C8-C1C9-94669490C277}"/>
              </a:ext>
            </a:extLst>
          </p:cNvPr>
          <p:cNvSpPr/>
          <p:nvPr/>
        </p:nvSpPr>
        <p:spPr>
          <a:xfrm>
            <a:off x="6049923" y="4055150"/>
            <a:ext cx="2864168"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Inventory Management</a:t>
            </a:r>
            <a:endParaRPr lang="en-US" sz="2187" dirty="0"/>
          </a:p>
        </p:txBody>
      </p:sp>
      <p:sp>
        <p:nvSpPr>
          <p:cNvPr id="19" name="Text 12">
            <a:extLst>
              <a:ext uri="{FF2B5EF4-FFF2-40B4-BE49-F238E27FC236}">
                <a16:creationId xmlns:a16="http://schemas.microsoft.com/office/drawing/2014/main" id="{F7401803-A469-CD50-9AF9-2EBE17CF7BBD}"/>
              </a:ext>
            </a:extLst>
          </p:cNvPr>
          <p:cNvSpPr/>
          <p:nvPr/>
        </p:nvSpPr>
        <p:spPr>
          <a:xfrm>
            <a:off x="6049923" y="4535567"/>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page should allow users to track and update product quantities, reorder levels, and other stock-related information.</a:t>
            </a:r>
            <a:endParaRPr lang="en-US" sz="1750" dirty="0"/>
          </a:p>
        </p:txBody>
      </p:sp>
      <p:sp>
        <p:nvSpPr>
          <p:cNvPr id="20" name="Shape 13">
            <a:extLst>
              <a:ext uri="{FF2B5EF4-FFF2-40B4-BE49-F238E27FC236}">
                <a16:creationId xmlns:a16="http://schemas.microsoft.com/office/drawing/2014/main" id="{AE8B5F20-C4CF-6C50-17C7-1F67B05741D9}"/>
              </a:ext>
            </a:extLst>
          </p:cNvPr>
          <p:cNvSpPr/>
          <p:nvPr/>
        </p:nvSpPr>
        <p:spPr>
          <a:xfrm>
            <a:off x="5077837" y="6124039"/>
            <a:ext cx="777597" cy="44410"/>
          </a:xfrm>
          <a:prstGeom prst="roundRect">
            <a:avLst>
              <a:gd name="adj" fmla="val 225151"/>
            </a:avLst>
          </a:prstGeom>
          <a:solidFill>
            <a:srgbClr val="313E80"/>
          </a:solidFill>
          <a:ln/>
        </p:spPr>
        <p:txBody>
          <a:bodyPr/>
          <a:lstStyle/>
          <a:p>
            <a:endParaRPr lang="en-US"/>
          </a:p>
        </p:txBody>
      </p:sp>
      <p:sp>
        <p:nvSpPr>
          <p:cNvPr id="21" name="Shape 14">
            <a:extLst>
              <a:ext uri="{FF2B5EF4-FFF2-40B4-BE49-F238E27FC236}">
                <a16:creationId xmlns:a16="http://schemas.microsoft.com/office/drawing/2014/main" id="{C5B1900D-045D-7223-B335-13BC28C91D69}"/>
              </a:ext>
            </a:extLst>
          </p:cNvPr>
          <p:cNvSpPr/>
          <p:nvPr/>
        </p:nvSpPr>
        <p:spPr>
          <a:xfrm>
            <a:off x="4577894" y="5896332"/>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22" name="Text 15">
            <a:extLst>
              <a:ext uri="{FF2B5EF4-FFF2-40B4-BE49-F238E27FC236}">
                <a16:creationId xmlns:a16="http://schemas.microsoft.com/office/drawing/2014/main" id="{4D1A46FF-5855-A59E-3953-A6713F67D3D7}"/>
              </a:ext>
            </a:extLst>
          </p:cNvPr>
          <p:cNvSpPr/>
          <p:nvPr/>
        </p:nvSpPr>
        <p:spPr>
          <a:xfrm>
            <a:off x="4733151" y="5938004"/>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3" name="Text 16">
            <a:extLst>
              <a:ext uri="{FF2B5EF4-FFF2-40B4-BE49-F238E27FC236}">
                <a16:creationId xmlns:a16="http://schemas.microsoft.com/office/drawing/2014/main" id="{8C536F73-DF8D-E732-0F2E-AE217D5EC654}"/>
              </a:ext>
            </a:extLst>
          </p:cNvPr>
          <p:cNvSpPr/>
          <p:nvPr/>
        </p:nvSpPr>
        <p:spPr>
          <a:xfrm>
            <a:off x="6049923" y="586859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chemeClr val="bg1"/>
                </a:solidFill>
              </a:rPr>
              <a:t>Product Information</a:t>
            </a:r>
          </a:p>
        </p:txBody>
      </p:sp>
      <p:sp>
        <p:nvSpPr>
          <p:cNvPr id="24" name="Text 17">
            <a:extLst>
              <a:ext uri="{FF2B5EF4-FFF2-40B4-BE49-F238E27FC236}">
                <a16:creationId xmlns:a16="http://schemas.microsoft.com/office/drawing/2014/main" id="{068C1156-F053-ACF0-B6C8-F244C35AE199}"/>
              </a:ext>
            </a:extLst>
          </p:cNvPr>
          <p:cNvSpPr/>
          <p:nvPr/>
        </p:nvSpPr>
        <p:spPr>
          <a:xfrm>
            <a:off x="6049923" y="6349008"/>
            <a:ext cx="7751088"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ability to upload product information can enhance the system's visual appeal and User experience.</a:t>
            </a:r>
            <a:endParaRPr lang="en-US" sz="1750" dirty="0"/>
          </a:p>
        </p:txBody>
      </p:sp>
    </p:spTree>
    <p:extLst>
      <p:ext uri="{BB962C8B-B14F-4D97-AF65-F5344CB8AC3E}">
        <p14:creationId xmlns:p14="http://schemas.microsoft.com/office/powerpoint/2010/main" val="1461700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5" name="Image 0">
            <a:extLst>
              <a:ext uri="{FF2B5EF4-FFF2-40B4-BE49-F238E27FC236}">
                <a16:creationId xmlns:a16="http://schemas.microsoft.com/office/drawing/2014/main" id="{53AF5FDA-A891-9E53-A32E-7CCD418DA512}"/>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0EC7FC7E-9D20-7C60-745E-21C74B484454}"/>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00143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833199" y="934760"/>
            <a:ext cx="7437596"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Streamlined Ordering Process</a:t>
            </a:r>
            <a:endParaRPr lang="en-US" sz="4374" dirty="0"/>
          </a:p>
        </p:txBody>
      </p:sp>
      <p:pic>
        <p:nvPicPr>
          <p:cNvPr id="6" name="Image 2" descr="preencoded.png"/>
          <p:cNvPicPr>
            <a:picLocks noChangeAspect="1"/>
          </p:cNvPicPr>
          <p:nvPr/>
        </p:nvPicPr>
        <p:blipFill>
          <a:blip r:embed="rId5"/>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Request Supplies</a:t>
            </a:r>
            <a:endParaRPr lang="en-US" sz="2187" dirty="0"/>
          </a:p>
        </p:txBody>
      </p:sp>
      <p:sp>
        <p:nvSpPr>
          <p:cNvPr id="8" name="Text 3"/>
          <p:cNvSpPr/>
          <p:nvPr/>
        </p:nvSpPr>
        <p:spPr>
          <a:xfrm>
            <a:off x="2277428" y="2664976"/>
            <a:ext cx="7862173"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University employees can easily submit supply requests through the system.</a:t>
            </a:r>
            <a:endParaRPr lang="en-US" sz="1750" dirty="0"/>
          </a:p>
        </p:txBody>
      </p:sp>
      <p:pic>
        <p:nvPicPr>
          <p:cNvPr id="9" name="Image 3" descr="preencoded.png"/>
          <p:cNvPicPr>
            <a:picLocks noChangeAspect="1"/>
          </p:cNvPicPr>
          <p:nvPr/>
        </p:nvPicPr>
        <p:blipFill>
          <a:blip r:embed="rId6"/>
          <a:stretch>
            <a:fillRect/>
          </a:stretch>
        </p:blipFill>
        <p:spPr>
          <a:xfrm>
            <a:off x="833199" y="3739872"/>
            <a:ext cx="1110972" cy="1777484"/>
          </a:xfrm>
          <a:prstGeom prst="rect">
            <a:avLst/>
          </a:prstGeom>
        </p:spPr>
      </p:pic>
      <p:sp>
        <p:nvSpPr>
          <p:cNvPr id="10" name="Text 4"/>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Approval Workflow</a:t>
            </a:r>
            <a:endParaRPr lang="en-US" sz="2187" dirty="0"/>
          </a:p>
        </p:txBody>
      </p:sp>
      <p:sp>
        <p:nvSpPr>
          <p:cNvPr id="11" name="Text 5"/>
          <p:cNvSpPr/>
          <p:nvPr/>
        </p:nvSpPr>
        <p:spPr>
          <a:xfrm>
            <a:off x="2277428" y="4442460"/>
            <a:ext cx="7862173" cy="666512"/>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Requests are routed through the appropriate approval channels based on configurable rules.</a:t>
            </a:r>
            <a:endParaRPr lang="en-US" sz="1750" dirty="0"/>
          </a:p>
        </p:txBody>
      </p:sp>
      <p:pic>
        <p:nvPicPr>
          <p:cNvPr id="12" name="Image 4" descr="preencoded.png"/>
          <p:cNvPicPr>
            <a:picLocks noChangeAspect="1"/>
          </p:cNvPicPr>
          <p:nvPr/>
        </p:nvPicPr>
        <p:blipFill>
          <a:blip r:embed="rId7"/>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Fulfillment</a:t>
            </a:r>
            <a:endParaRPr lang="en-US" sz="2187" dirty="0"/>
          </a:p>
        </p:txBody>
      </p:sp>
      <p:sp>
        <p:nvSpPr>
          <p:cNvPr id="14" name="Text 7"/>
          <p:cNvSpPr/>
          <p:nvPr/>
        </p:nvSpPr>
        <p:spPr>
          <a:xfrm>
            <a:off x="2277428" y="6219944"/>
            <a:ext cx="7862173" cy="666512"/>
          </a:xfrm>
          <a:prstGeom prst="rect">
            <a:avLst/>
          </a:prstGeom>
          <a:noFill/>
          <a:ln/>
        </p:spPr>
        <p:txBody>
          <a:bodyPr wrap="squar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Approved requests are processed and the supplies are delivered to the requestor.</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3"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F31C7248-FAFC-0EDF-9EE9-38BD46B0FFC9}"/>
              </a:ext>
            </a:extLst>
          </p:cNvPr>
          <p:cNvSpPr/>
          <p:nvPr/>
        </p:nvSpPr>
        <p:spPr>
          <a:xfrm>
            <a:off x="2037993" y="2027753"/>
            <a:ext cx="620660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Order Management Page</a:t>
            </a:r>
            <a:endParaRPr lang="en-US" sz="4374" dirty="0"/>
          </a:p>
        </p:txBody>
      </p:sp>
      <p:pic>
        <p:nvPicPr>
          <p:cNvPr id="6" name="Image 1">
            <a:extLst>
              <a:ext uri="{FF2B5EF4-FFF2-40B4-BE49-F238E27FC236}">
                <a16:creationId xmlns:a16="http://schemas.microsoft.com/office/drawing/2014/main" id="{D4FD8F50-DA36-3753-2A7F-AC2DF1A0B5EC}"/>
              </a:ext>
            </a:extLst>
          </p:cNvPr>
          <p:cNvPicPr>
            <a:picLocks noChangeAspect="1"/>
          </p:cNvPicPr>
          <p:nvPr/>
        </p:nvPicPr>
        <p:blipFill>
          <a:blip r:embed="rId4"/>
          <a:stretch>
            <a:fillRect/>
          </a:stretch>
        </p:blipFill>
        <p:spPr>
          <a:xfrm>
            <a:off x="2037993" y="3166467"/>
            <a:ext cx="3518059" cy="888682"/>
          </a:xfrm>
          <a:prstGeom prst="rect">
            <a:avLst/>
          </a:prstGeom>
        </p:spPr>
      </p:pic>
      <p:sp>
        <p:nvSpPr>
          <p:cNvPr id="7" name="Text 2">
            <a:extLst>
              <a:ext uri="{FF2B5EF4-FFF2-40B4-BE49-F238E27FC236}">
                <a16:creationId xmlns:a16="http://schemas.microsoft.com/office/drawing/2014/main" id="{96B96B5B-FF00-2430-4DDA-9DB7EC0C883F}"/>
              </a:ext>
            </a:extLst>
          </p:cNvPr>
          <p:cNvSpPr/>
          <p:nvPr/>
        </p:nvSpPr>
        <p:spPr>
          <a:xfrm>
            <a:off x="2260163" y="438840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Placement</a:t>
            </a:r>
            <a:endParaRPr lang="en-US" sz="2187" dirty="0"/>
          </a:p>
        </p:txBody>
      </p:sp>
      <p:sp>
        <p:nvSpPr>
          <p:cNvPr id="8" name="Text 3">
            <a:extLst>
              <a:ext uri="{FF2B5EF4-FFF2-40B4-BE49-F238E27FC236}">
                <a16:creationId xmlns:a16="http://schemas.microsoft.com/office/drawing/2014/main" id="{33E8AD9A-A8AC-B1F8-0A00-B4394EED56CC}"/>
              </a:ext>
            </a:extLst>
          </p:cNvPr>
          <p:cNvSpPr/>
          <p:nvPr/>
        </p:nvSpPr>
        <p:spPr>
          <a:xfrm>
            <a:off x="2260163" y="4868823"/>
            <a:ext cx="3073718"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Users should be able to easily create new orders, including selecting products, quantities, and shipping details.</a:t>
            </a:r>
            <a:endParaRPr lang="en-US" sz="1750" dirty="0"/>
          </a:p>
        </p:txBody>
      </p:sp>
      <p:pic>
        <p:nvPicPr>
          <p:cNvPr id="9" name="Image 2">
            <a:extLst>
              <a:ext uri="{FF2B5EF4-FFF2-40B4-BE49-F238E27FC236}">
                <a16:creationId xmlns:a16="http://schemas.microsoft.com/office/drawing/2014/main" id="{A8E09289-8981-F0A8-08B0-CE5514DC32BF}"/>
              </a:ext>
            </a:extLst>
          </p:cNvPr>
          <p:cNvPicPr>
            <a:picLocks noChangeAspect="1"/>
          </p:cNvPicPr>
          <p:nvPr/>
        </p:nvPicPr>
        <p:blipFill>
          <a:blip r:embed="rId5"/>
          <a:stretch>
            <a:fillRect/>
          </a:stretch>
        </p:blipFill>
        <p:spPr>
          <a:xfrm>
            <a:off x="5556052" y="3166467"/>
            <a:ext cx="3518178" cy="888682"/>
          </a:xfrm>
          <a:prstGeom prst="rect">
            <a:avLst/>
          </a:prstGeom>
        </p:spPr>
      </p:pic>
      <p:sp>
        <p:nvSpPr>
          <p:cNvPr id="10" name="Text 4">
            <a:extLst>
              <a:ext uri="{FF2B5EF4-FFF2-40B4-BE49-F238E27FC236}">
                <a16:creationId xmlns:a16="http://schemas.microsoft.com/office/drawing/2014/main" id="{FB3CA061-F0D0-4478-D19C-A4620F9356AC}"/>
              </a:ext>
            </a:extLst>
          </p:cNvPr>
          <p:cNvSpPr/>
          <p:nvPr/>
        </p:nvSpPr>
        <p:spPr>
          <a:xfrm>
            <a:off x="5778222" y="438840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Fulfillment</a:t>
            </a:r>
            <a:endParaRPr lang="en-US" sz="2187" dirty="0"/>
          </a:p>
        </p:txBody>
      </p:sp>
      <p:sp>
        <p:nvSpPr>
          <p:cNvPr id="11" name="Text 5">
            <a:extLst>
              <a:ext uri="{FF2B5EF4-FFF2-40B4-BE49-F238E27FC236}">
                <a16:creationId xmlns:a16="http://schemas.microsoft.com/office/drawing/2014/main" id="{AEA45AD6-2796-076D-C7E1-C1E0B43C1AA5}"/>
              </a:ext>
            </a:extLst>
          </p:cNvPr>
          <p:cNvSpPr/>
          <p:nvPr/>
        </p:nvSpPr>
        <p:spPr>
          <a:xfrm>
            <a:off x="5778222" y="4868823"/>
            <a:ext cx="307383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page should provide tools to track order status, manage inventory, and efficiently ship products to customers.</a:t>
            </a:r>
            <a:endParaRPr lang="en-US" sz="1750" dirty="0"/>
          </a:p>
        </p:txBody>
      </p:sp>
      <p:pic>
        <p:nvPicPr>
          <p:cNvPr id="12" name="Image 3">
            <a:extLst>
              <a:ext uri="{FF2B5EF4-FFF2-40B4-BE49-F238E27FC236}">
                <a16:creationId xmlns:a16="http://schemas.microsoft.com/office/drawing/2014/main" id="{C6121A54-03E3-F9B5-4DCB-BF8F7C419CFC}"/>
              </a:ext>
            </a:extLst>
          </p:cNvPr>
          <p:cNvPicPr>
            <a:picLocks noChangeAspect="1"/>
          </p:cNvPicPr>
          <p:nvPr/>
        </p:nvPicPr>
        <p:blipFill>
          <a:blip r:embed="rId6"/>
          <a:stretch>
            <a:fillRect/>
          </a:stretch>
        </p:blipFill>
        <p:spPr>
          <a:xfrm>
            <a:off x="9074229" y="3166467"/>
            <a:ext cx="3518178" cy="888682"/>
          </a:xfrm>
          <a:prstGeom prst="rect">
            <a:avLst/>
          </a:prstGeom>
        </p:spPr>
      </p:pic>
      <p:sp>
        <p:nvSpPr>
          <p:cNvPr id="13" name="Text 6">
            <a:extLst>
              <a:ext uri="{FF2B5EF4-FFF2-40B4-BE49-F238E27FC236}">
                <a16:creationId xmlns:a16="http://schemas.microsoft.com/office/drawing/2014/main" id="{CCE75A92-54BD-27A3-EDAA-AA1EF7728D4F}"/>
              </a:ext>
            </a:extLst>
          </p:cNvPr>
          <p:cNvSpPr/>
          <p:nvPr/>
        </p:nvSpPr>
        <p:spPr>
          <a:xfrm>
            <a:off x="9296400" y="438840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History</a:t>
            </a:r>
            <a:endParaRPr lang="en-US" sz="2187" dirty="0"/>
          </a:p>
        </p:txBody>
      </p:sp>
      <p:sp>
        <p:nvSpPr>
          <p:cNvPr id="14" name="Text 7">
            <a:extLst>
              <a:ext uri="{FF2B5EF4-FFF2-40B4-BE49-F238E27FC236}">
                <a16:creationId xmlns:a16="http://schemas.microsoft.com/office/drawing/2014/main" id="{79A07E26-A9CA-8A60-17B4-D89DB9D7DFCC}"/>
              </a:ext>
            </a:extLst>
          </p:cNvPr>
          <p:cNvSpPr/>
          <p:nvPr/>
        </p:nvSpPr>
        <p:spPr>
          <a:xfrm>
            <a:off x="9296400" y="4868823"/>
            <a:ext cx="307383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 comprehensive order history section allows users to review past transactions and generate reports.</a:t>
            </a:r>
            <a:endParaRPr lang="en-US" sz="1750" dirty="0"/>
          </a:p>
        </p:txBody>
      </p:sp>
    </p:spTree>
    <p:extLst>
      <p:ext uri="{BB962C8B-B14F-4D97-AF65-F5344CB8AC3E}">
        <p14:creationId xmlns:p14="http://schemas.microsoft.com/office/powerpoint/2010/main" val="3578867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6" y="0"/>
            <a:ext cx="14623414" cy="8229600"/>
          </a:xfrm>
          <a:prstGeom prst="rect">
            <a:avLst/>
          </a:prstGeom>
        </p:spPr>
      </p:pic>
    </p:spTree>
    <p:extLst>
      <p:ext uri="{BB962C8B-B14F-4D97-AF65-F5344CB8AC3E}">
        <p14:creationId xmlns:p14="http://schemas.microsoft.com/office/powerpoint/2010/main" val="313447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 y="631"/>
            <a:ext cx="14630400" cy="8229600"/>
          </a:xfrm>
          <a:prstGeom prst="rect">
            <a:avLst/>
          </a:prstGeom>
        </p:spPr>
      </p:pic>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F31C7248-FAFC-0EDF-9EE9-38BD46B0FFC9}"/>
              </a:ext>
            </a:extLst>
          </p:cNvPr>
          <p:cNvSpPr/>
          <p:nvPr/>
        </p:nvSpPr>
        <p:spPr>
          <a:xfrm>
            <a:off x="2037993" y="2027753"/>
            <a:ext cx="620660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smtClean="0">
                <a:solidFill>
                  <a:schemeClr val="bg1"/>
                </a:solidFill>
              </a:rPr>
              <a:t>All users </a:t>
            </a:r>
            <a:endParaRPr lang="en-US" sz="4374" dirty="0">
              <a:solidFill>
                <a:schemeClr val="bg1"/>
              </a:solidFill>
            </a:endParaRPr>
          </a:p>
        </p:txBody>
      </p:sp>
      <p:sp>
        <p:nvSpPr>
          <p:cNvPr id="7" name="Text 2">
            <a:extLst>
              <a:ext uri="{FF2B5EF4-FFF2-40B4-BE49-F238E27FC236}">
                <a16:creationId xmlns:a16="http://schemas.microsoft.com/office/drawing/2014/main" id="{96B96B5B-FF00-2430-4DDA-9DB7EC0C883F}"/>
              </a:ext>
            </a:extLst>
          </p:cNvPr>
          <p:cNvSpPr/>
          <p:nvPr/>
        </p:nvSpPr>
        <p:spPr>
          <a:xfrm>
            <a:off x="2260163" y="438840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endParaRPr lang="en-US" sz="2187" dirty="0"/>
          </a:p>
        </p:txBody>
      </p:sp>
      <p:sp>
        <p:nvSpPr>
          <p:cNvPr id="8" name="Text 3">
            <a:extLst>
              <a:ext uri="{FF2B5EF4-FFF2-40B4-BE49-F238E27FC236}">
                <a16:creationId xmlns:a16="http://schemas.microsoft.com/office/drawing/2014/main" id="{33E8AD9A-A8AC-B1F8-0A00-B4394EED56CC}"/>
              </a:ext>
            </a:extLst>
          </p:cNvPr>
          <p:cNvSpPr/>
          <p:nvPr/>
        </p:nvSpPr>
        <p:spPr>
          <a:xfrm>
            <a:off x="2260163" y="4868823"/>
            <a:ext cx="3073718"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2624"/>
              </a:lnSpc>
            </a:pPr>
            <a:r>
              <a:rPr lang="en-US" sz="2800" dirty="0">
                <a:solidFill>
                  <a:schemeClr val="bg1"/>
                </a:solidFill>
              </a:rPr>
              <a:t>It shows users with usage rules and all their information</a:t>
            </a:r>
            <a:endParaRPr lang="en-US" sz="2800" dirty="0">
              <a:solidFill>
                <a:schemeClr val="bg1"/>
              </a:solidFill>
            </a:endParaRPr>
          </a:p>
        </p:txBody>
      </p:sp>
      <p:sp>
        <p:nvSpPr>
          <p:cNvPr id="11" name="Text 5">
            <a:extLst>
              <a:ext uri="{FF2B5EF4-FFF2-40B4-BE49-F238E27FC236}">
                <a16:creationId xmlns:a16="http://schemas.microsoft.com/office/drawing/2014/main" id="{AEA45AD6-2796-076D-C7E1-C1E0B43C1AA5}"/>
              </a:ext>
            </a:extLst>
          </p:cNvPr>
          <p:cNvSpPr/>
          <p:nvPr/>
        </p:nvSpPr>
        <p:spPr>
          <a:xfrm>
            <a:off x="5778222" y="4868823"/>
            <a:ext cx="307383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endParaRPr lang="en-US" sz="1750" dirty="0"/>
          </a:p>
        </p:txBody>
      </p:sp>
      <p:sp>
        <p:nvSpPr>
          <p:cNvPr id="13" name="Text 6">
            <a:extLst>
              <a:ext uri="{FF2B5EF4-FFF2-40B4-BE49-F238E27FC236}">
                <a16:creationId xmlns:a16="http://schemas.microsoft.com/office/drawing/2014/main" id="{CCE75A92-54BD-27A3-EDAA-AA1EF7728D4F}"/>
              </a:ext>
            </a:extLst>
          </p:cNvPr>
          <p:cNvSpPr/>
          <p:nvPr/>
        </p:nvSpPr>
        <p:spPr>
          <a:xfrm>
            <a:off x="9296400" y="438840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endParaRPr lang="en-US" sz="2187" dirty="0"/>
          </a:p>
        </p:txBody>
      </p:sp>
    </p:spTree>
    <p:extLst>
      <p:ext uri="{BB962C8B-B14F-4D97-AF65-F5344CB8AC3E}">
        <p14:creationId xmlns:p14="http://schemas.microsoft.com/office/powerpoint/2010/main" val="9015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 y="0"/>
            <a:ext cx="14719107" cy="8495414"/>
          </a:xfrm>
          <a:prstGeom prst="rect">
            <a:avLst/>
          </a:prstGeom>
        </p:spPr>
      </p:pic>
    </p:spTree>
    <p:extLst>
      <p:ext uri="{BB962C8B-B14F-4D97-AF65-F5344CB8AC3E}">
        <p14:creationId xmlns:p14="http://schemas.microsoft.com/office/powerpoint/2010/main" val="2508008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a:extLst>
              <a:ext uri="{FF2B5EF4-FFF2-40B4-BE49-F238E27FC236}">
                <a16:creationId xmlns:a16="http://schemas.microsoft.com/office/drawing/2014/main" id="{924A9F7F-C1DE-2056-6DFF-F4D0FD596F21}"/>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ABD7505E-19A4-A3FA-0C06-BF4A6CAC8776}"/>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7" name="Image 1">
            <a:extLst>
              <a:ext uri="{FF2B5EF4-FFF2-40B4-BE49-F238E27FC236}">
                <a16:creationId xmlns:a16="http://schemas.microsoft.com/office/drawing/2014/main" id="{EF42D927-D006-A912-01C6-E1C80682E36C}"/>
              </a:ext>
            </a:extLst>
          </p:cNvPr>
          <p:cNvPicPr>
            <a:picLocks noChangeAspect="1"/>
          </p:cNvPicPr>
          <p:nvPr/>
        </p:nvPicPr>
        <p:blipFill>
          <a:blip r:embed="rId4"/>
          <a:stretch>
            <a:fillRect/>
          </a:stretch>
        </p:blipFill>
        <p:spPr>
          <a:xfrm>
            <a:off x="9147810" y="0"/>
            <a:ext cx="5486400" cy="8229600"/>
          </a:xfrm>
          <a:prstGeom prst="rect">
            <a:avLst/>
          </a:prstGeom>
        </p:spPr>
      </p:pic>
      <p:sp>
        <p:nvSpPr>
          <p:cNvPr id="8" name="Text 1">
            <a:extLst>
              <a:ext uri="{FF2B5EF4-FFF2-40B4-BE49-F238E27FC236}">
                <a16:creationId xmlns:a16="http://schemas.microsoft.com/office/drawing/2014/main" id="{475A09B1-2C1A-D6E5-9835-FBC92EA84FA0}"/>
              </a:ext>
            </a:extLst>
          </p:cNvPr>
          <p:cNvSpPr/>
          <p:nvPr/>
        </p:nvSpPr>
        <p:spPr>
          <a:xfrm>
            <a:off x="829389" y="1844278"/>
            <a:ext cx="7477601" cy="28746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smtClean="0">
                <a:solidFill>
                  <a:srgbClr val="FFFFFF"/>
                </a:solidFill>
                <a:latin typeface="Roboto" pitchFamily="34" charset="0"/>
                <a:ea typeface="Roboto" pitchFamily="34" charset="-122"/>
                <a:cs typeface="Roboto" pitchFamily="34" charset="-120"/>
              </a:rPr>
              <a:t>Backend </a:t>
            </a:r>
            <a:r>
              <a:rPr lang="en-US" sz="6036" dirty="0">
                <a:solidFill>
                  <a:srgbClr val="FFFFFF"/>
                </a:solidFill>
                <a:latin typeface="Roboto" pitchFamily="34" charset="0"/>
                <a:ea typeface="Roboto" pitchFamily="34" charset="-122"/>
                <a:cs typeface="Roboto" pitchFamily="34" charset="-120"/>
              </a:rPr>
              <a:t>Inventory Management System</a:t>
            </a:r>
            <a:endParaRPr lang="en-US" sz="6036" dirty="0"/>
          </a:p>
        </p:txBody>
      </p:sp>
      <p:sp>
        <p:nvSpPr>
          <p:cNvPr id="9" name="Text 2">
            <a:extLst>
              <a:ext uri="{FF2B5EF4-FFF2-40B4-BE49-F238E27FC236}">
                <a16:creationId xmlns:a16="http://schemas.microsoft.com/office/drawing/2014/main" id="{250E90FF-98B0-9B76-1EF3-3F71EADA1D94}"/>
              </a:ext>
            </a:extLst>
          </p:cNvPr>
          <p:cNvSpPr/>
          <p:nvPr/>
        </p:nvSpPr>
        <p:spPr>
          <a:xfrm>
            <a:off x="829389" y="5052179"/>
            <a:ext cx="74776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 The backend of an inventory management system plays a crucial role in efficiently storing, organizing, and processing data. It provides the foundation for seamless data management, enabling businesses to track and monitor their inventory levels, sales, and supply chain operations.</a:t>
            </a:r>
            <a:endParaRPr lang="en-US" sz="1750" dirty="0"/>
          </a:p>
        </p:txBody>
      </p:sp>
    </p:spTree>
    <p:extLst>
      <p:ext uri="{BB962C8B-B14F-4D97-AF65-F5344CB8AC3E}">
        <p14:creationId xmlns:p14="http://schemas.microsoft.com/office/powerpoint/2010/main" val="3451493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D4B41996-66F8-CFCD-2A03-7F80CD83A6A0}"/>
              </a:ext>
            </a:extLst>
          </p:cNvPr>
          <p:cNvSpPr/>
          <p:nvPr/>
        </p:nvSpPr>
        <p:spPr>
          <a:xfrm>
            <a:off x="2031087" y="2038826"/>
            <a:ext cx="9337358"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Role of Backend in Data Management</a:t>
            </a:r>
            <a:endParaRPr lang="en-US" sz="4374" dirty="0"/>
          </a:p>
        </p:txBody>
      </p:sp>
      <p:sp>
        <p:nvSpPr>
          <p:cNvPr id="6" name="Text 2">
            <a:extLst>
              <a:ext uri="{FF2B5EF4-FFF2-40B4-BE49-F238E27FC236}">
                <a16:creationId xmlns:a16="http://schemas.microsoft.com/office/drawing/2014/main" id="{969BD5EC-45D0-295D-571E-F61BF504FE89}"/>
              </a:ext>
            </a:extLst>
          </p:cNvPr>
          <p:cNvSpPr/>
          <p:nvPr/>
        </p:nvSpPr>
        <p:spPr>
          <a:xfrm>
            <a:off x="2031087" y="328862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Data Storage</a:t>
            </a:r>
            <a:endParaRPr lang="en-US" sz="2187" dirty="0"/>
          </a:p>
        </p:txBody>
      </p:sp>
      <p:sp>
        <p:nvSpPr>
          <p:cNvPr id="7" name="Text 3">
            <a:extLst>
              <a:ext uri="{FF2B5EF4-FFF2-40B4-BE49-F238E27FC236}">
                <a16:creationId xmlns:a16="http://schemas.microsoft.com/office/drawing/2014/main" id="{7C99150D-20B1-DC1D-BA44-76EBEE561671}"/>
              </a:ext>
            </a:extLst>
          </p:cNvPr>
          <p:cNvSpPr/>
          <p:nvPr/>
        </p:nvSpPr>
        <p:spPr>
          <a:xfrm>
            <a:off x="2031087" y="3857982"/>
            <a:ext cx="3156347"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is responsible for securely storing and managing all inventory-related data, including product information, stock levels, and transaction histories.</a:t>
            </a:r>
            <a:endParaRPr lang="en-US" sz="1750" dirty="0"/>
          </a:p>
        </p:txBody>
      </p:sp>
      <p:sp>
        <p:nvSpPr>
          <p:cNvPr id="8" name="Text 4">
            <a:extLst>
              <a:ext uri="{FF2B5EF4-FFF2-40B4-BE49-F238E27FC236}">
                <a16:creationId xmlns:a16="http://schemas.microsoft.com/office/drawing/2014/main" id="{E442DD32-4096-3E18-D44B-1344D3859076}"/>
              </a:ext>
            </a:extLst>
          </p:cNvPr>
          <p:cNvSpPr/>
          <p:nvPr/>
        </p:nvSpPr>
        <p:spPr>
          <a:xfrm>
            <a:off x="5737026" y="328862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Data Processing</a:t>
            </a:r>
            <a:endParaRPr lang="en-US" sz="2187" dirty="0"/>
          </a:p>
        </p:txBody>
      </p:sp>
      <p:sp>
        <p:nvSpPr>
          <p:cNvPr id="9" name="Text 5">
            <a:extLst>
              <a:ext uri="{FF2B5EF4-FFF2-40B4-BE49-F238E27FC236}">
                <a16:creationId xmlns:a16="http://schemas.microsoft.com/office/drawing/2014/main" id="{A082C001-7FD2-FC39-94E6-8CE472B7F3B0}"/>
              </a:ext>
            </a:extLst>
          </p:cNvPr>
          <p:cNvSpPr/>
          <p:nvPr/>
        </p:nvSpPr>
        <p:spPr>
          <a:xfrm>
            <a:off x="5737026" y="3857982"/>
            <a:ext cx="3156347" cy="233279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handles the processing and analysis of data, enabling businesses to generate reports, make informed decisions, and optimize their inventory management strategies.</a:t>
            </a:r>
            <a:endParaRPr lang="en-US" sz="1750" dirty="0"/>
          </a:p>
        </p:txBody>
      </p:sp>
      <p:sp>
        <p:nvSpPr>
          <p:cNvPr id="10" name="Text 6">
            <a:extLst>
              <a:ext uri="{FF2B5EF4-FFF2-40B4-BE49-F238E27FC236}">
                <a16:creationId xmlns:a16="http://schemas.microsoft.com/office/drawing/2014/main" id="{F272D3E1-5730-99B5-E1E0-09F01220067D}"/>
              </a:ext>
            </a:extLst>
          </p:cNvPr>
          <p:cNvSpPr/>
          <p:nvPr/>
        </p:nvSpPr>
        <p:spPr>
          <a:xfrm>
            <a:off x="9442966" y="328862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Data Accessibility</a:t>
            </a:r>
            <a:endParaRPr lang="en-US" sz="2187" dirty="0"/>
          </a:p>
        </p:txBody>
      </p:sp>
      <p:sp>
        <p:nvSpPr>
          <p:cNvPr id="11" name="Text 7">
            <a:extLst>
              <a:ext uri="{FF2B5EF4-FFF2-40B4-BE49-F238E27FC236}">
                <a16:creationId xmlns:a16="http://schemas.microsoft.com/office/drawing/2014/main" id="{E8A80F1E-0D4E-22B0-E191-65CE3E811C22}"/>
              </a:ext>
            </a:extLst>
          </p:cNvPr>
          <p:cNvSpPr/>
          <p:nvPr/>
        </p:nvSpPr>
        <p:spPr>
          <a:xfrm>
            <a:off x="9442966" y="3857982"/>
            <a:ext cx="3156347" cy="233279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provides a centralized platform for accessing and updating inventory data, ensuring that all authorized users can access the information they need in real-time.</a:t>
            </a:r>
            <a:endParaRPr lang="en-US" sz="1750" dirty="0"/>
          </a:p>
        </p:txBody>
      </p:sp>
    </p:spTree>
    <p:extLst>
      <p:ext uri="{BB962C8B-B14F-4D97-AF65-F5344CB8AC3E}">
        <p14:creationId xmlns:p14="http://schemas.microsoft.com/office/powerpoint/2010/main" val="4027473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a:extLst>
              <a:ext uri="{FF2B5EF4-FFF2-40B4-BE49-F238E27FC236}">
                <a16:creationId xmlns:a16="http://schemas.microsoft.com/office/drawing/2014/main" id="{5BC2F094-6C04-F1F1-B935-8321FFA164A1}"/>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368D09F5-555B-3DC0-FC39-E0B3F6DE1B5A}"/>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7" name="Image 1">
            <a:extLst>
              <a:ext uri="{FF2B5EF4-FFF2-40B4-BE49-F238E27FC236}">
                <a16:creationId xmlns:a16="http://schemas.microsoft.com/office/drawing/2014/main" id="{AED7B345-68A8-1FD0-06E2-7299391F0844}"/>
              </a:ext>
            </a:extLst>
          </p:cNvPr>
          <p:cNvPicPr>
            <a:picLocks noChangeAspect="1"/>
          </p:cNvPicPr>
          <p:nvPr/>
        </p:nvPicPr>
        <p:blipFill>
          <a:blip r:embed="rId4"/>
          <a:stretch>
            <a:fillRect/>
          </a:stretch>
        </p:blipFill>
        <p:spPr>
          <a:xfrm>
            <a:off x="-3810" y="0"/>
            <a:ext cx="3657600" cy="8229600"/>
          </a:xfrm>
          <a:prstGeom prst="rect">
            <a:avLst/>
          </a:prstGeom>
        </p:spPr>
      </p:pic>
      <p:sp>
        <p:nvSpPr>
          <p:cNvPr id="8" name="Text 1">
            <a:extLst>
              <a:ext uri="{FF2B5EF4-FFF2-40B4-BE49-F238E27FC236}">
                <a16:creationId xmlns:a16="http://schemas.microsoft.com/office/drawing/2014/main" id="{AF30F2C3-A496-3315-21F1-924311068FD0}"/>
              </a:ext>
            </a:extLst>
          </p:cNvPr>
          <p:cNvSpPr/>
          <p:nvPr/>
        </p:nvSpPr>
        <p:spPr>
          <a:xfrm>
            <a:off x="4494609" y="1079302"/>
            <a:ext cx="9306401"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Importance of Business Logic Execution</a:t>
            </a:r>
            <a:endParaRPr lang="en-US" sz="4374" dirty="0"/>
          </a:p>
        </p:txBody>
      </p:sp>
      <p:sp>
        <p:nvSpPr>
          <p:cNvPr id="9" name="Shape 2">
            <a:extLst>
              <a:ext uri="{FF2B5EF4-FFF2-40B4-BE49-F238E27FC236}">
                <a16:creationId xmlns:a16="http://schemas.microsoft.com/office/drawing/2014/main" id="{69CEA89A-491D-72DA-B23A-70938B962435}"/>
              </a:ext>
            </a:extLst>
          </p:cNvPr>
          <p:cNvSpPr/>
          <p:nvPr/>
        </p:nvSpPr>
        <p:spPr>
          <a:xfrm>
            <a:off x="4494609" y="305121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0" name="Text 3">
            <a:extLst>
              <a:ext uri="{FF2B5EF4-FFF2-40B4-BE49-F238E27FC236}">
                <a16:creationId xmlns:a16="http://schemas.microsoft.com/office/drawing/2014/main" id="{F1D8E207-D7B6-194A-971D-9BEA2B03A12A}"/>
              </a:ext>
            </a:extLst>
          </p:cNvPr>
          <p:cNvSpPr/>
          <p:nvPr/>
        </p:nvSpPr>
        <p:spPr>
          <a:xfrm>
            <a:off x="4649867" y="3092887"/>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1" name="Text 4">
            <a:extLst>
              <a:ext uri="{FF2B5EF4-FFF2-40B4-BE49-F238E27FC236}">
                <a16:creationId xmlns:a16="http://schemas.microsoft.com/office/drawing/2014/main" id="{F90376FA-0EB0-E7D9-C53B-4060514E8164}"/>
              </a:ext>
            </a:extLst>
          </p:cNvPr>
          <p:cNvSpPr/>
          <p:nvPr/>
        </p:nvSpPr>
        <p:spPr>
          <a:xfrm>
            <a:off x="5216723" y="305121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Automated Workflows</a:t>
            </a:r>
            <a:endParaRPr lang="en-US" sz="2187" dirty="0"/>
          </a:p>
        </p:txBody>
      </p:sp>
      <p:sp>
        <p:nvSpPr>
          <p:cNvPr id="12" name="Text 5">
            <a:extLst>
              <a:ext uri="{FF2B5EF4-FFF2-40B4-BE49-F238E27FC236}">
                <a16:creationId xmlns:a16="http://schemas.microsoft.com/office/drawing/2014/main" id="{60C074FF-8C39-34FC-72B9-4D3977621E00}"/>
              </a:ext>
            </a:extLst>
          </p:cNvPr>
          <p:cNvSpPr/>
          <p:nvPr/>
        </p:nvSpPr>
        <p:spPr>
          <a:xfrm>
            <a:off x="5216723" y="3531632"/>
            <a:ext cx="3820001"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executes key business logic, such as automated reordering, stock alerts, and inventory replenishment, streamlining operations and reducing manual intervention.</a:t>
            </a:r>
            <a:endParaRPr lang="en-US" sz="1750" dirty="0"/>
          </a:p>
        </p:txBody>
      </p:sp>
      <p:sp>
        <p:nvSpPr>
          <p:cNvPr id="13" name="Shape 6">
            <a:extLst>
              <a:ext uri="{FF2B5EF4-FFF2-40B4-BE49-F238E27FC236}">
                <a16:creationId xmlns:a16="http://schemas.microsoft.com/office/drawing/2014/main" id="{64A0E567-3D8E-198E-E877-CF001E8F9057}"/>
              </a:ext>
            </a:extLst>
          </p:cNvPr>
          <p:cNvSpPr/>
          <p:nvPr/>
        </p:nvSpPr>
        <p:spPr>
          <a:xfrm>
            <a:off x="9258895" y="305121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4" name="Text 7">
            <a:extLst>
              <a:ext uri="{FF2B5EF4-FFF2-40B4-BE49-F238E27FC236}">
                <a16:creationId xmlns:a16="http://schemas.microsoft.com/office/drawing/2014/main" id="{6F6697B8-76D4-08B0-93B4-EDA720A595B3}"/>
              </a:ext>
            </a:extLst>
          </p:cNvPr>
          <p:cNvSpPr/>
          <p:nvPr/>
        </p:nvSpPr>
        <p:spPr>
          <a:xfrm>
            <a:off x="9414153" y="3092887"/>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8">
            <a:extLst>
              <a:ext uri="{FF2B5EF4-FFF2-40B4-BE49-F238E27FC236}">
                <a16:creationId xmlns:a16="http://schemas.microsoft.com/office/drawing/2014/main" id="{EF8A2C3A-A65F-6E85-5F15-96B9FCCA16B2}"/>
              </a:ext>
            </a:extLst>
          </p:cNvPr>
          <p:cNvSpPr/>
          <p:nvPr/>
        </p:nvSpPr>
        <p:spPr>
          <a:xfrm>
            <a:off x="9981009" y="3051215"/>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Data-Driven Insights</a:t>
            </a:r>
            <a:endParaRPr lang="en-US" sz="2187" dirty="0"/>
          </a:p>
        </p:txBody>
      </p:sp>
      <p:sp>
        <p:nvSpPr>
          <p:cNvPr id="16" name="Text 9">
            <a:extLst>
              <a:ext uri="{FF2B5EF4-FFF2-40B4-BE49-F238E27FC236}">
                <a16:creationId xmlns:a16="http://schemas.microsoft.com/office/drawing/2014/main" id="{16DFB138-D4DE-6219-6B12-9046BFAFEE96}"/>
              </a:ext>
            </a:extLst>
          </p:cNvPr>
          <p:cNvSpPr/>
          <p:nvPr/>
        </p:nvSpPr>
        <p:spPr>
          <a:xfrm>
            <a:off x="9981009" y="3531632"/>
            <a:ext cx="3820001" cy="1999536"/>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By applying complex algorithms and analytics, the backend generates valuable insights that help businesses make informed decisions and optimize their inventory management strategies.</a:t>
            </a:r>
            <a:endParaRPr lang="en-US" sz="1750" dirty="0"/>
          </a:p>
        </p:txBody>
      </p:sp>
      <p:sp>
        <p:nvSpPr>
          <p:cNvPr id="17" name="Shape 10">
            <a:extLst>
              <a:ext uri="{FF2B5EF4-FFF2-40B4-BE49-F238E27FC236}">
                <a16:creationId xmlns:a16="http://schemas.microsoft.com/office/drawing/2014/main" id="{B85AA00D-C95C-DD96-E086-3841F4CBC666}"/>
              </a:ext>
            </a:extLst>
          </p:cNvPr>
          <p:cNvSpPr/>
          <p:nvPr/>
        </p:nvSpPr>
        <p:spPr>
          <a:xfrm>
            <a:off x="4494609" y="6003250"/>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8" name="Text 11">
            <a:extLst>
              <a:ext uri="{FF2B5EF4-FFF2-40B4-BE49-F238E27FC236}">
                <a16:creationId xmlns:a16="http://schemas.microsoft.com/office/drawing/2014/main" id="{F701CBBE-05BA-281A-0005-4B6BC4B89095}"/>
              </a:ext>
            </a:extLst>
          </p:cNvPr>
          <p:cNvSpPr/>
          <p:nvPr/>
        </p:nvSpPr>
        <p:spPr>
          <a:xfrm>
            <a:off x="4649867" y="6044922"/>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19" name="Text 12">
            <a:extLst>
              <a:ext uri="{FF2B5EF4-FFF2-40B4-BE49-F238E27FC236}">
                <a16:creationId xmlns:a16="http://schemas.microsoft.com/office/drawing/2014/main" id="{E9DD3FFE-F283-3ED5-64FB-6C2DACDF2E40}"/>
              </a:ext>
            </a:extLst>
          </p:cNvPr>
          <p:cNvSpPr/>
          <p:nvPr/>
        </p:nvSpPr>
        <p:spPr>
          <a:xfrm>
            <a:off x="5216723" y="6003250"/>
            <a:ext cx="3551753"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Compliance and Regulations</a:t>
            </a:r>
            <a:endParaRPr lang="en-US" sz="2187" dirty="0"/>
          </a:p>
        </p:txBody>
      </p:sp>
      <p:sp>
        <p:nvSpPr>
          <p:cNvPr id="20" name="Text 13">
            <a:extLst>
              <a:ext uri="{FF2B5EF4-FFF2-40B4-BE49-F238E27FC236}">
                <a16:creationId xmlns:a16="http://schemas.microsoft.com/office/drawing/2014/main" id="{954054CE-A0E7-C270-4B39-D84CE19875CC}"/>
              </a:ext>
            </a:extLst>
          </p:cNvPr>
          <p:cNvSpPr/>
          <p:nvPr/>
        </p:nvSpPr>
        <p:spPr>
          <a:xfrm>
            <a:off x="5216723" y="6483668"/>
            <a:ext cx="8584287"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ensures adherence to industry regulations and internal policies, maintaining data integrity and supporting legal and financial reporting requirements.</a:t>
            </a:r>
            <a:endParaRPr lang="en-US" sz="1750" dirty="0"/>
          </a:p>
        </p:txBody>
      </p:sp>
    </p:spTree>
    <p:extLst>
      <p:ext uri="{BB962C8B-B14F-4D97-AF65-F5344CB8AC3E}">
        <p14:creationId xmlns:p14="http://schemas.microsoft.com/office/powerpoint/2010/main" val="4177725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CC01C647-6B25-42C6-46DE-813CA55F8916}"/>
              </a:ext>
            </a:extLst>
          </p:cNvPr>
          <p:cNvSpPr/>
          <p:nvPr/>
        </p:nvSpPr>
        <p:spPr>
          <a:xfrm>
            <a:off x="2037993" y="1062633"/>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Overview of Python and Django for Backend</a:t>
            </a:r>
            <a:endParaRPr lang="en-US" sz="4374" dirty="0"/>
          </a:p>
        </p:txBody>
      </p:sp>
      <p:pic>
        <p:nvPicPr>
          <p:cNvPr id="6" name="Image 1">
            <a:extLst>
              <a:ext uri="{FF2B5EF4-FFF2-40B4-BE49-F238E27FC236}">
                <a16:creationId xmlns:a16="http://schemas.microsoft.com/office/drawing/2014/main" id="{3FD0E2BF-1CF5-32E4-E202-BDA95F6DF1F0}"/>
              </a:ext>
            </a:extLst>
          </p:cNvPr>
          <p:cNvPicPr>
            <a:picLocks noChangeAspect="1"/>
          </p:cNvPicPr>
          <p:nvPr/>
        </p:nvPicPr>
        <p:blipFill>
          <a:blip r:embed="rId4"/>
          <a:stretch>
            <a:fillRect/>
          </a:stretch>
        </p:blipFill>
        <p:spPr>
          <a:xfrm>
            <a:off x="2037993" y="2895719"/>
            <a:ext cx="555427" cy="555427"/>
          </a:xfrm>
          <a:prstGeom prst="rect">
            <a:avLst/>
          </a:prstGeom>
        </p:spPr>
      </p:pic>
      <p:sp>
        <p:nvSpPr>
          <p:cNvPr id="7" name="Text 2">
            <a:extLst>
              <a:ext uri="{FF2B5EF4-FFF2-40B4-BE49-F238E27FC236}">
                <a16:creationId xmlns:a16="http://schemas.microsoft.com/office/drawing/2014/main" id="{273CC551-764F-EC78-F3F4-21E7A20DEAB3}"/>
              </a:ext>
            </a:extLst>
          </p:cNvPr>
          <p:cNvSpPr/>
          <p:nvPr/>
        </p:nvSpPr>
        <p:spPr>
          <a:xfrm>
            <a:off x="2037993" y="3673316"/>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Python</a:t>
            </a:r>
            <a:endParaRPr lang="en-US" sz="2187" dirty="0"/>
          </a:p>
        </p:txBody>
      </p:sp>
      <p:sp>
        <p:nvSpPr>
          <p:cNvPr id="8" name="Text 3">
            <a:extLst>
              <a:ext uri="{FF2B5EF4-FFF2-40B4-BE49-F238E27FC236}">
                <a16:creationId xmlns:a16="http://schemas.microsoft.com/office/drawing/2014/main" id="{372EE2F6-6207-54CA-A552-586D44A6A789}"/>
              </a:ext>
            </a:extLst>
          </p:cNvPr>
          <p:cNvSpPr/>
          <p:nvPr/>
        </p:nvSpPr>
        <p:spPr>
          <a:xfrm>
            <a:off x="2037993" y="4153733"/>
            <a:ext cx="2388632" cy="233279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 powerful, versatile, and widely-used programming language that excels in backend development, data analysis, and automation.</a:t>
            </a:r>
            <a:endParaRPr lang="en-US" sz="1750" dirty="0"/>
          </a:p>
        </p:txBody>
      </p:sp>
      <p:pic>
        <p:nvPicPr>
          <p:cNvPr id="9" name="Image 2">
            <a:extLst>
              <a:ext uri="{FF2B5EF4-FFF2-40B4-BE49-F238E27FC236}">
                <a16:creationId xmlns:a16="http://schemas.microsoft.com/office/drawing/2014/main" id="{9264F536-530E-A4DC-E5A2-3206389F3A8E}"/>
              </a:ext>
            </a:extLst>
          </p:cNvPr>
          <p:cNvPicPr>
            <a:picLocks noChangeAspect="1"/>
          </p:cNvPicPr>
          <p:nvPr/>
        </p:nvPicPr>
        <p:blipFill>
          <a:blip r:embed="rId5"/>
          <a:stretch>
            <a:fillRect/>
          </a:stretch>
        </p:blipFill>
        <p:spPr>
          <a:xfrm>
            <a:off x="4759881" y="2895719"/>
            <a:ext cx="555427" cy="555427"/>
          </a:xfrm>
          <a:prstGeom prst="rect">
            <a:avLst/>
          </a:prstGeom>
        </p:spPr>
      </p:pic>
      <p:sp>
        <p:nvSpPr>
          <p:cNvPr id="10" name="Text 4">
            <a:extLst>
              <a:ext uri="{FF2B5EF4-FFF2-40B4-BE49-F238E27FC236}">
                <a16:creationId xmlns:a16="http://schemas.microsoft.com/office/drawing/2014/main" id="{0B4A28B1-23F5-79F0-0F00-5BDB33E3B7B4}"/>
              </a:ext>
            </a:extLst>
          </p:cNvPr>
          <p:cNvSpPr/>
          <p:nvPr/>
        </p:nvSpPr>
        <p:spPr>
          <a:xfrm>
            <a:off x="4759881" y="3673316"/>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Django</a:t>
            </a:r>
            <a:endParaRPr lang="en-US" sz="2187" dirty="0"/>
          </a:p>
        </p:txBody>
      </p:sp>
      <p:sp>
        <p:nvSpPr>
          <p:cNvPr id="11" name="Text 5">
            <a:extLst>
              <a:ext uri="{FF2B5EF4-FFF2-40B4-BE49-F238E27FC236}">
                <a16:creationId xmlns:a16="http://schemas.microsoft.com/office/drawing/2014/main" id="{9022B531-0999-CDA1-FA06-9E39F8682F38}"/>
              </a:ext>
            </a:extLst>
          </p:cNvPr>
          <p:cNvSpPr/>
          <p:nvPr/>
        </p:nvSpPr>
        <p:spPr>
          <a:xfrm>
            <a:off x="4759881" y="4153733"/>
            <a:ext cx="2388632" cy="26660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 popular Python web framework that provides a comprehensive set of tools and features for building robust and scalable backend applications.</a:t>
            </a:r>
            <a:endParaRPr lang="en-US" sz="1750" dirty="0"/>
          </a:p>
        </p:txBody>
      </p:sp>
      <p:pic>
        <p:nvPicPr>
          <p:cNvPr id="12" name="Image 3">
            <a:extLst>
              <a:ext uri="{FF2B5EF4-FFF2-40B4-BE49-F238E27FC236}">
                <a16:creationId xmlns:a16="http://schemas.microsoft.com/office/drawing/2014/main" id="{556BD256-0386-55E9-16A7-38ADE489C224}"/>
              </a:ext>
            </a:extLst>
          </p:cNvPr>
          <p:cNvPicPr>
            <a:picLocks noChangeAspect="1"/>
          </p:cNvPicPr>
          <p:nvPr/>
        </p:nvPicPr>
        <p:blipFill>
          <a:blip r:embed="rId6"/>
          <a:stretch>
            <a:fillRect/>
          </a:stretch>
        </p:blipFill>
        <p:spPr>
          <a:xfrm>
            <a:off x="7481768" y="2895719"/>
            <a:ext cx="555427" cy="555427"/>
          </a:xfrm>
          <a:prstGeom prst="rect">
            <a:avLst/>
          </a:prstGeom>
        </p:spPr>
      </p:pic>
      <p:sp>
        <p:nvSpPr>
          <p:cNvPr id="13" name="Text 6">
            <a:extLst>
              <a:ext uri="{FF2B5EF4-FFF2-40B4-BE49-F238E27FC236}">
                <a16:creationId xmlns:a16="http://schemas.microsoft.com/office/drawing/2014/main" id="{D1AFD75F-0354-239D-3744-A3E780EC272C}"/>
              </a:ext>
            </a:extLst>
          </p:cNvPr>
          <p:cNvSpPr/>
          <p:nvPr/>
        </p:nvSpPr>
        <p:spPr>
          <a:xfrm>
            <a:off x="7481768" y="3673316"/>
            <a:ext cx="2388632" cy="694373"/>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Database Integration</a:t>
            </a:r>
            <a:endParaRPr lang="en-US" sz="2187" dirty="0"/>
          </a:p>
        </p:txBody>
      </p:sp>
      <p:sp>
        <p:nvSpPr>
          <p:cNvPr id="14" name="Text 7">
            <a:extLst>
              <a:ext uri="{FF2B5EF4-FFF2-40B4-BE49-F238E27FC236}">
                <a16:creationId xmlns:a16="http://schemas.microsoft.com/office/drawing/2014/main" id="{0F8B29B2-604B-729F-50D8-481575FEB1B1}"/>
              </a:ext>
            </a:extLst>
          </p:cNvPr>
          <p:cNvSpPr/>
          <p:nvPr/>
        </p:nvSpPr>
        <p:spPr>
          <a:xfrm>
            <a:off x="7481768" y="4500920"/>
            <a:ext cx="2388632" cy="26660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Django's built-in ORM (Object-Relational Mapping) simplifies database interactions and allows for seamless integration with various database systems.</a:t>
            </a:r>
            <a:endParaRPr lang="en-US" sz="1750" dirty="0"/>
          </a:p>
        </p:txBody>
      </p:sp>
      <p:pic>
        <p:nvPicPr>
          <p:cNvPr id="15" name="Image 4">
            <a:extLst>
              <a:ext uri="{FF2B5EF4-FFF2-40B4-BE49-F238E27FC236}">
                <a16:creationId xmlns:a16="http://schemas.microsoft.com/office/drawing/2014/main" id="{87BA5C91-1461-CF9C-45DC-7B71446E5FD2}"/>
              </a:ext>
            </a:extLst>
          </p:cNvPr>
          <p:cNvPicPr>
            <a:picLocks noChangeAspect="1"/>
          </p:cNvPicPr>
          <p:nvPr/>
        </p:nvPicPr>
        <p:blipFill>
          <a:blip r:embed="rId7"/>
          <a:stretch>
            <a:fillRect/>
          </a:stretch>
        </p:blipFill>
        <p:spPr>
          <a:xfrm>
            <a:off x="10203656" y="2895719"/>
            <a:ext cx="555427" cy="555427"/>
          </a:xfrm>
          <a:prstGeom prst="rect">
            <a:avLst/>
          </a:prstGeom>
        </p:spPr>
      </p:pic>
      <p:sp>
        <p:nvSpPr>
          <p:cNvPr id="16" name="Text 8">
            <a:extLst>
              <a:ext uri="{FF2B5EF4-FFF2-40B4-BE49-F238E27FC236}">
                <a16:creationId xmlns:a16="http://schemas.microsoft.com/office/drawing/2014/main" id="{B05E456B-7C2D-B2E3-B2DC-4770AA4FF465}"/>
              </a:ext>
            </a:extLst>
          </p:cNvPr>
          <p:cNvSpPr/>
          <p:nvPr/>
        </p:nvSpPr>
        <p:spPr>
          <a:xfrm>
            <a:off x="10203656" y="3673316"/>
            <a:ext cx="2388751"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API Development</a:t>
            </a:r>
            <a:endParaRPr lang="en-US" sz="2187" dirty="0"/>
          </a:p>
        </p:txBody>
      </p:sp>
      <p:sp>
        <p:nvSpPr>
          <p:cNvPr id="17" name="Text 9">
            <a:extLst>
              <a:ext uri="{FF2B5EF4-FFF2-40B4-BE49-F238E27FC236}">
                <a16:creationId xmlns:a16="http://schemas.microsoft.com/office/drawing/2014/main" id="{7590091E-AADA-57B7-8A7B-64FAF16AD7C0}"/>
              </a:ext>
            </a:extLst>
          </p:cNvPr>
          <p:cNvSpPr/>
          <p:nvPr/>
        </p:nvSpPr>
        <p:spPr>
          <a:xfrm>
            <a:off x="10203656" y="4153733"/>
            <a:ext cx="2388751" cy="266604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Django's capabilities extend to building RESTful APIs, enabling seamless communication between the backend and other components of the system.</a:t>
            </a:r>
            <a:endParaRPr lang="en-US" sz="1750" dirty="0"/>
          </a:p>
        </p:txBody>
      </p:sp>
    </p:spTree>
    <p:extLst>
      <p:ext uri="{BB962C8B-B14F-4D97-AF65-F5344CB8AC3E}">
        <p14:creationId xmlns:p14="http://schemas.microsoft.com/office/powerpoint/2010/main" val="3952538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00196A7E-A59A-4DAC-7425-39FF6EE3DEE6}"/>
              </a:ext>
            </a:extLst>
          </p:cNvPr>
          <p:cNvSpPr/>
          <p:nvPr/>
        </p:nvSpPr>
        <p:spPr>
          <a:xfrm>
            <a:off x="1064717" y="411778"/>
            <a:ext cx="9516308"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Data Models and Database Integration</a:t>
            </a:r>
            <a:endParaRPr lang="en-US" sz="4374" dirty="0"/>
          </a:p>
        </p:txBody>
      </p:sp>
      <p:sp>
        <p:nvSpPr>
          <p:cNvPr id="6" name="Shape 2">
            <a:extLst>
              <a:ext uri="{FF2B5EF4-FFF2-40B4-BE49-F238E27FC236}">
                <a16:creationId xmlns:a16="http://schemas.microsoft.com/office/drawing/2014/main" id="{CB1FD8F4-90E9-9FE4-5C7A-ED6B9D20CB30}"/>
              </a:ext>
            </a:extLst>
          </p:cNvPr>
          <p:cNvSpPr/>
          <p:nvPr/>
        </p:nvSpPr>
        <p:spPr>
          <a:xfrm>
            <a:off x="1064717" y="4363820"/>
            <a:ext cx="10554414" cy="44410"/>
          </a:xfrm>
          <a:prstGeom prst="roundRect">
            <a:avLst>
              <a:gd name="adj" fmla="val 225151"/>
            </a:avLst>
          </a:prstGeom>
          <a:solidFill>
            <a:srgbClr val="313E80"/>
          </a:solidFill>
          <a:ln/>
        </p:spPr>
        <p:txBody>
          <a:bodyPr/>
          <a:lstStyle/>
          <a:p>
            <a:endParaRPr lang="en-US"/>
          </a:p>
        </p:txBody>
      </p:sp>
      <p:sp>
        <p:nvSpPr>
          <p:cNvPr id="7" name="Shape 3">
            <a:extLst>
              <a:ext uri="{FF2B5EF4-FFF2-40B4-BE49-F238E27FC236}">
                <a16:creationId xmlns:a16="http://schemas.microsoft.com/office/drawing/2014/main" id="{11D1C633-C66A-2A00-CAEB-7122065071CD}"/>
              </a:ext>
            </a:extLst>
          </p:cNvPr>
          <p:cNvSpPr/>
          <p:nvPr/>
        </p:nvSpPr>
        <p:spPr>
          <a:xfrm>
            <a:off x="3625573" y="3586282"/>
            <a:ext cx="44410" cy="777597"/>
          </a:xfrm>
          <a:prstGeom prst="roundRect">
            <a:avLst>
              <a:gd name="adj" fmla="val 225151"/>
            </a:avLst>
          </a:prstGeom>
          <a:solidFill>
            <a:srgbClr val="313E80"/>
          </a:solidFill>
          <a:ln/>
        </p:spPr>
        <p:txBody>
          <a:bodyPr/>
          <a:lstStyle/>
          <a:p>
            <a:endParaRPr lang="en-US"/>
          </a:p>
        </p:txBody>
      </p:sp>
      <p:sp>
        <p:nvSpPr>
          <p:cNvPr id="8" name="Shape 4">
            <a:extLst>
              <a:ext uri="{FF2B5EF4-FFF2-40B4-BE49-F238E27FC236}">
                <a16:creationId xmlns:a16="http://schemas.microsoft.com/office/drawing/2014/main" id="{B78B8AAB-5D4D-DB3D-F896-D2CC386B658D}"/>
              </a:ext>
            </a:extLst>
          </p:cNvPr>
          <p:cNvSpPr/>
          <p:nvPr/>
        </p:nvSpPr>
        <p:spPr>
          <a:xfrm>
            <a:off x="3397866" y="4113848"/>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9" name="Text 5">
            <a:extLst>
              <a:ext uri="{FF2B5EF4-FFF2-40B4-BE49-F238E27FC236}">
                <a16:creationId xmlns:a16="http://schemas.microsoft.com/office/drawing/2014/main" id="{81C6122A-2EC8-8FE5-19F0-4F72DBD7F949}"/>
              </a:ext>
            </a:extLst>
          </p:cNvPr>
          <p:cNvSpPr/>
          <p:nvPr/>
        </p:nvSpPr>
        <p:spPr>
          <a:xfrm>
            <a:off x="3553123" y="4155520"/>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0" name="Text 6">
            <a:extLst>
              <a:ext uri="{FF2B5EF4-FFF2-40B4-BE49-F238E27FC236}">
                <a16:creationId xmlns:a16="http://schemas.microsoft.com/office/drawing/2014/main" id="{ABA804DF-9D71-279A-9117-1B47EF57034D}"/>
              </a:ext>
            </a:extLst>
          </p:cNvPr>
          <p:cNvSpPr/>
          <p:nvPr/>
        </p:nvSpPr>
        <p:spPr>
          <a:xfrm>
            <a:off x="2259033" y="1550492"/>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Data Modeling</a:t>
            </a:r>
            <a:endParaRPr lang="en-US" sz="2187" dirty="0"/>
          </a:p>
        </p:txBody>
      </p:sp>
      <p:sp>
        <p:nvSpPr>
          <p:cNvPr id="11" name="Text 7">
            <a:extLst>
              <a:ext uri="{FF2B5EF4-FFF2-40B4-BE49-F238E27FC236}">
                <a16:creationId xmlns:a16="http://schemas.microsoft.com/office/drawing/2014/main" id="{BE45A51D-FA1D-D400-4F7F-0C35F166BC0E}"/>
              </a:ext>
            </a:extLst>
          </p:cNvPr>
          <p:cNvSpPr/>
          <p:nvPr/>
        </p:nvSpPr>
        <p:spPr>
          <a:xfrm>
            <a:off x="1286887" y="2030909"/>
            <a:ext cx="472178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Django's powerful ORM allows developers to define data models that accurately represent the inventory management system's entities and relationships.</a:t>
            </a:r>
            <a:endParaRPr lang="en-US" sz="1750" dirty="0"/>
          </a:p>
        </p:txBody>
      </p:sp>
      <p:sp>
        <p:nvSpPr>
          <p:cNvPr id="12" name="Shape 8">
            <a:extLst>
              <a:ext uri="{FF2B5EF4-FFF2-40B4-BE49-F238E27FC236}">
                <a16:creationId xmlns:a16="http://schemas.microsoft.com/office/drawing/2014/main" id="{EA7E71C2-08FA-27E8-F569-590E68270F2A}"/>
              </a:ext>
            </a:extLst>
          </p:cNvPr>
          <p:cNvSpPr/>
          <p:nvPr/>
        </p:nvSpPr>
        <p:spPr>
          <a:xfrm>
            <a:off x="6319719" y="4363760"/>
            <a:ext cx="44410" cy="777597"/>
          </a:xfrm>
          <a:prstGeom prst="roundRect">
            <a:avLst>
              <a:gd name="adj" fmla="val 225151"/>
            </a:avLst>
          </a:prstGeom>
          <a:solidFill>
            <a:srgbClr val="313E80"/>
          </a:solidFill>
          <a:ln/>
        </p:spPr>
        <p:txBody>
          <a:bodyPr/>
          <a:lstStyle/>
          <a:p>
            <a:endParaRPr lang="en-US"/>
          </a:p>
        </p:txBody>
      </p:sp>
      <p:sp>
        <p:nvSpPr>
          <p:cNvPr id="13" name="Shape 9">
            <a:extLst>
              <a:ext uri="{FF2B5EF4-FFF2-40B4-BE49-F238E27FC236}">
                <a16:creationId xmlns:a16="http://schemas.microsoft.com/office/drawing/2014/main" id="{9CD7FA02-4344-83D6-4519-C5FA7DDF28DB}"/>
              </a:ext>
            </a:extLst>
          </p:cNvPr>
          <p:cNvSpPr/>
          <p:nvPr/>
        </p:nvSpPr>
        <p:spPr>
          <a:xfrm>
            <a:off x="6092012" y="4113848"/>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4" name="Text 10">
            <a:extLst>
              <a:ext uri="{FF2B5EF4-FFF2-40B4-BE49-F238E27FC236}">
                <a16:creationId xmlns:a16="http://schemas.microsoft.com/office/drawing/2014/main" id="{68382913-C6B3-4D89-76B7-0F8904A033F4}"/>
              </a:ext>
            </a:extLst>
          </p:cNvPr>
          <p:cNvSpPr/>
          <p:nvPr/>
        </p:nvSpPr>
        <p:spPr>
          <a:xfrm>
            <a:off x="6247269" y="4155520"/>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5" name="Text 11">
            <a:extLst>
              <a:ext uri="{FF2B5EF4-FFF2-40B4-BE49-F238E27FC236}">
                <a16:creationId xmlns:a16="http://schemas.microsoft.com/office/drawing/2014/main" id="{BC2E9452-9E42-A234-B5EA-58BB5904254B}"/>
              </a:ext>
            </a:extLst>
          </p:cNvPr>
          <p:cNvSpPr/>
          <p:nvPr/>
        </p:nvSpPr>
        <p:spPr>
          <a:xfrm>
            <a:off x="4953179" y="536370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Database Integration</a:t>
            </a:r>
            <a:endParaRPr lang="en-US" sz="2187" dirty="0"/>
          </a:p>
        </p:txBody>
      </p:sp>
      <p:sp>
        <p:nvSpPr>
          <p:cNvPr id="16" name="Text 12">
            <a:extLst>
              <a:ext uri="{FF2B5EF4-FFF2-40B4-BE49-F238E27FC236}">
                <a16:creationId xmlns:a16="http://schemas.microsoft.com/office/drawing/2014/main" id="{0A90080D-6065-DA6D-3DC3-BD0742B9324B}"/>
              </a:ext>
            </a:extLst>
          </p:cNvPr>
          <p:cNvSpPr/>
          <p:nvPr/>
        </p:nvSpPr>
        <p:spPr>
          <a:xfrm>
            <a:off x="3981034" y="5844124"/>
            <a:ext cx="472178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The backend seamlessly integrates with various database systems, such as PostgreSQL, MySQL, or SQLite, ensuring reliable data storage and retrieval.</a:t>
            </a:r>
            <a:endParaRPr lang="en-US" sz="1750" dirty="0"/>
          </a:p>
        </p:txBody>
      </p:sp>
      <p:sp>
        <p:nvSpPr>
          <p:cNvPr id="17" name="Shape 13">
            <a:extLst>
              <a:ext uri="{FF2B5EF4-FFF2-40B4-BE49-F238E27FC236}">
                <a16:creationId xmlns:a16="http://schemas.microsoft.com/office/drawing/2014/main" id="{5210B860-E101-6348-64DF-DE9491CD399C}"/>
              </a:ext>
            </a:extLst>
          </p:cNvPr>
          <p:cNvSpPr/>
          <p:nvPr/>
        </p:nvSpPr>
        <p:spPr>
          <a:xfrm>
            <a:off x="9013865" y="3586282"/>
            <a:ext cx="44410" cy="777597"/>
          </a:xfrm>
          <a:prstGeom prst="roundRect">
            <a:avLst>
              <a:gd name="adj" fmla="val 225151"/>
            </a:avLst>
          </a:prstGeom>
          <a:solidFill>
            <a:srgbClr val="313E80"/>
          </a:solidFill>
          <a:ln/>
        </p:spPr>
        <p:txBody>
          <a:bodyPr/>
          <a:lstStyle/>
          <a:p>
            <a:endParaRPr lang="en-US"/>
          </a:p>
        </p:txBody>
      </p:sp>
      <p:sp>
        <p:nvSpPr>
          <p:cNvPr id="18" name="Shape 14">
            <a:extLst>
              <a:ext uri="{FF2B5EF4-FFF2-40B4-BE49-F238E27FC236}">
                <a16:creationId xmlns:a16="http://schemas.microsoft.com/office/drawing/2014/main" id="{CDB6E25C-A1FA-F285-6F8A-B93AEAFC65D9}"/>
              </a:ext>
            </a:extLst>
          </p:cNvPr>
          <p:cNvSpPr/>
          <p:nvPr/>
        </p:nvSpPr>
        <p:spPr>
          <a:xfrm>
            <a:off x="8786158" y="4113848"/>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9" name="Text 15">
            <a:extLst>
              <a:ext uri="{FF2B5EF4-FFF2-40B4-BE49-F238E27FC236}">
                <a16:creationId xmlns:a16="http://schemas.microsoft.com/office/drawing/2014/main" id="{E71B23E0-EA1B-E65F-076C-84E5BF15B568}"/>
              </a:ext>
            </a:extLst>
          </p:cNvPr>
          <p:cNvSpPr/>
          <p:nvPr/>
        </p:nvSpPr>
        <p:spPr>
          <a:xfrm>
            <a:off x="8941416" y="4155520"/>
            <a:ext cx="189428" cy="416481"/>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0" name="Text 16">
            <a:extLst>
              <a:ext uri="{FF2B5EF4-FFF2-40B4-BE49-F238E27FC236}">
                <a16:creationId xmlns:a16="http://schemas.microsoft.com/office/drawing/2014/main" id="{78D00182-89B7-ECF4-7714-90E435C86006}"/>
              </a:ext>
            </a:extLst>
          </p:cNvPr>
          <p:cNvSpPr/>
          <p:nvPr/>
        </p:nvSpPr>
        <p:spPr>
          <a:xfrm>
            <a:off x="7647325" y="1550492"/>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Schema Migrations</a:t>
            </a:r>
            <a:endParaRPr lang="en-US" sz="2187" dirty="0"/>
          </a:p>
        </p:txBody>
      </p:sp>
      <p:sp>
        <p:nvSpPr>
          <p:cNvPr id="21" name="Text 17">
            <a:extLst>
              <a:ext uri="{FF2B5EF4-FFF2-40B4-BE49-F238E27FC236}">
                <a16:creationId xmlns:a16="http://schemas.microsoft.com/office/drawing/2014/main" id="{DD21EAC9-6BF8-78C8-C0F2-995C227B102C}"/>
              </a:ext>
            </a:extLst>
          </p:cNvPr>
          <p:cNvSpPr/>
          <p:nvPr/>
        </p:nvSpPr>
        <p:spPr>
          <a:xfrm>
            <a:off x="6675180" y="2030909"/>
            <a:ext cx="472178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Django's migration system streamlines the process of updating the database schema as the application evolves, ensuring data integrity and minimizing downtime.</a:t>
            </a:r>
            <a:endParaRPr lang="en-US" sz="1750" dirty="0"/>
          </a:p>
        </p:txBody>
      </p:sp>
    </p:spTree>
    <p:extLst>
      <p:ext uri="{BB962C8B-B14F-4D97-AF65-F5344CB8AC3E}">
        <p14:creationId xmlns:p14="http://schemas.microsoft.com/office/powerpoint/2010/main" val="4166670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a:extLst>
              <a:ext uri="{FF2B5EF4-FFF2-40B4-BE49-F238E27FC236}">
                <a16:creationId xmlns:a16="http://schemas.microsoft.com/office/drawing/2014/main" id="{515FC4A9-9DF6-F6ED-5798-B701E70B65E1}"/>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3794B174-2D6D-D84A-5354-FFB0F35DAC84}"/>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7" name="Image 1">
            <a:extLst>
              <a:ext uri="{FF2B5EF4-FFF2-40B4-BE49-F238E27FC236}">
                <a16:creationId xmlns:a16="http://schemas.microsoft.com/office/drawing/2014/main" id="{B558F3EE-1315-009C-0811-C8FD718D9024}"/>
              </a:ext>
            </a:extLst>
          </p:cNvPr>
          <p:cNvPicPr>
            <a:picLocks noChangeAspect="1"/>
          </p:cNvPicPr>
          <p:nvPr/>
        </p:nvPicPr>
        <p:blipFill>
          <a:blip r:embed="rId4"/>
          <a:stretch>
            <a:fillRect/>
          </a:stretch>
        </p:blipFill>
        <p:spPr>
          <a:xfrm>
            <a:off x="10976610" y="0"/>
            <a:ext cx="3657600" cy="8229600"/>
          </a:xfrm>
          <a:prstGeom prst="rect">
            <a:avLst/>
          </a:prstGeom>
        </p:spPr>
      </p:pic>
      <p:sp>
        <p:nvSpPr>
          <p:cNvPr id="8" name="Text 1">
            <a:extLst>
              <a:ext uri="{FF2B5EF4-FFF2-40B4-BE49-F238E27FC236}">
                <a16:creationId xmlns:a16="http://schemas.microsoft.com/office/drawing/2014/main" id="{0C2AAA7B-9AB6-DC9C-0018-DD857FC3C987}"/>
              </a:ext>
            </a:extLst>
          </p:cNvPr>
          <p:cNvSpPr/>
          <p:nvPr/>
        </p:nvSpPr>
        <p:spPr>
          <a:xfrm>
            <a:off x="796052" y="728662"/>
            <a:ext cx="9373076"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249"/>
              </a:lnSpc>
              <a:buNone/>
            </a:pPr>
            <a:r>
              <a:rPr lang="en-US" sz="4199" dirty="0">
                <a:solidFill>
                  <a:srgbClr val="FFFFFF"/>
                </a:solidFill>
                <a:latin typeface="Roboto" pitchFamily="34" charset="0"/>
                <a:ea typeface="Roboto" pitchFamily="34" charset="-122"/>
                <a:cs typeface="Roboto" pitchFamily="34" charset="-120"/>
              </a:rPr>
              <a:t>API Development and RESTful Endpoints</a:t>
            </a:r>
            <a:endParaRPr lang="en-US" sz="4199" dirty="0"/>
          </a:p>
        </p:txBody>
      </p:sp>
      <p:pic>
        <p:nvPicPr>
          <p:cNvPr id="9" name="Image 2">
            <a:extLst>
              <a:ext uri="{FF2B5EF4-FFF2-40B4-BE49-F238E27FC236}">
                <a16:creationId xmlns:a16="http://schemas.microsoft.com/office/drawing/2014/main" id="{B00468D8-DF5D-7403-1E18-9DD3581B5607}"/>
              </a:ext>
            </a:extLst>
          </p:cNvPr>
          <p:cNvPicPr>
            <a:picLocks noChangeAspect="1"/>
          </p:cNvPicPr>
          <p:nvPr/>
        </p:nvPicPr>
        <p:blipFill>
          <a:blip r:embed="rId5"/>
          <a:stretch>
            <a:fillRect/>
          </a:stretch>
        </p:blipFill>
        <p:spPr>
          <a:xfrm>
            <a:off x="796052" y="2381607"/>
            <a:ext cx="1066443" cy="1706404"/>
          </a:xfrm>
          <a:prstGeom prst="rect">
            <a:avLst/>
          </a:prstGeom>
        </p:spPr>
      </p:pic>
      <p:sp>
        <p:nvSpPr>
          <p:cNvPr id="10" name="Text 2">
            <a:extLst>
              <a:ext uri="{FF2B5EF4-FFF2-40B4-BE49-F238E27FC236}">
                <a16:creationId xmlns:a16="http://schemas.microsoft.com/office/drawing/2014/main" id="{B0D37AB5-81F1-070C-0815-CF23961E7208}"/>
              </a:ext>
            </a:extLst>
          </p:cNvPr>
          <p:cNvSpPr/>
          <p:nvPr/>
        </p:nvSpPr>
        <p:spPr>
          <a:xfrm>
            <a:off x="2182416" y="2594848"/>
            <a:ext cx="2666286" cy="333137"/>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2100" dirty="0">
                <a:solidFill>
                  <a:srgbClr val="CFD0D8"/>
                </a:solidFill>
                <a:latin typeface="Roboto" pitchFamily="34" charset="0"/>
                <a:ea typeface="Roboto" pitchFamily="34" charset="-122"/>
                <a:cs typeface="Roboto" pitchFamily="34" charset="-120"/>
              </a:rPr>
              <a:t>API Design</a:t>
            </a:r>
            <a:endParaRPr lang="en-US" sz="2100" dirty="0"/>
          </a:p>
        </p:txBody>
      </p:sp>
      <p:sp>
        <p:nvSpPr>
          <p:cNvPr id="11" name="Text 3">
            <a:extLst>
              <a:ext uri="{FF2B5EF4-FFF2-40B4-BE49-F238E27FC236}">
                <a16:creationId xmlns:a16="http://schemas.microsoft.com/office/drawing/2014/main" id="{5173E2D2-9DF8-FA59-25AA-C15735314D41}"/>
              </a:ext>
            </a:extLst>
          </p:cNvPr>
          <p:cNvSpPr/>
          <p:nvPr/>
        </p:nvSpPr>
        <p:spPr>
          <a:xfrm>
            <a:off x="2182416" y="3055858"/>
            <a:ext cx="7986713" cy="6400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19"/>
              </a:lnSpc>
              <a:buNone/>
            </a:pPr>
            <a:r>
              <a:rPr lang="en-US" sz="1680" dirty="0">
                <a:solidFill>
                  <a:srgbClr val="CFD0D8"/>
                </a:solidFill>
                <a:latin typeface="Roboto" pitchFamily="34" charset="0"/>
                <a:ea typeface="Roboto" pitchFamily="34" charset="-122"/>
                <a:cs typeface="Roboto" pitchFamily="34" charset="-120"/>
              </a:rPr>
              <a:t>The backend team designs and implements a robust API that exposes the inventory management system's functionality to other components or external applications.</a:t>
            </a:r>
            <a:endParaRPr lang="en-US" sz="1680" dirty="0"/>
          </a:p>
        </p:txBody>
      </p:sp>
      <p:pic>
        <p:nvPicPr>
          <p:cNvPr id="12" name="Image 3">
            <a:extLst>
              <a:ext uri="{FF2B5EF4-FFF2-40B4-BE49-F238E27FC236}">
                <a16:creationId xmlns:a16="http://schemas.microsoft.com/office/drawing/2014/main" id="{D11D3CF8-8DA8-51ED-CD13-23CAC871A1BD}"/>
              </a:ext>
            </a:extLst>
          </p:cNvPr>
          <p:cNvPicPr>
            <a:picLocks noChangeAspect="1"/>
          </p:cNvPicPr>
          <p:nvPr/>
        </p:nvPicPr>
        <p:blipFill>
          <a:blip r:embed="rId6"/>
          <a:stretch>
            <a:fillRect/>
          </a:stretch>
        </p:blipFill>
        <p:spPr>
          <a:xfrm>
            <a:off x="796052" y="4088011"/>
            <a:ext cx="1066443" cy="1706404"/>
          </a:xfrm>
          <a:prstGeom prst="rect">
            <a:avLst/>
          </a:prstGeom>
        </p:spPr>
      </p:pic>
      <p:sp>
        <p:nvSpPr>
          <p:cNvPr id="13" name="Text 4">
            <a:extLst>
              <a:ext uri="{FF2B5EF4-FFF2-40B4-BE49-F238E27FC236}">
                <a16:creationId xmlns:a16="http://schemas.microsoft.com/office/drawing/2014/main" id="{9E1680C2-9A71-5181-D53D-9A94C55AB0A5}"/>
              </a:ext>
            </a:extLst>
          </p:cNvPr>
          <p:cNvSpPr/>
          <p:nvPr/>
        </p:nvSpPr>
        <p:spPr>
          <a:xfrm>
            <a:off x="2182416" y="4301252"/>
            <a:ext cx="2666286" cy="333137"/>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2100" dirty="0">
                <a:solidFill>
                  <a:srgbClr val="CFD0D8"/>
                </a:solidFill>
                <a:latin typeface="Roboto" pitchFamily="34" charset="0"/>
                <a:ea typeface="Roboto" pitchFamily="34" charset="-122"/>
                <a:cs typeface="Roboto" pitchFamily="34" charset="-120"/>
              </a:rPr>
              <a:t>RESTful Endpoints</a:t>
            </a:r>
            <a:endParaRPr lang="en-US" sz="2100" dirty="0"/>
          </a:p>
        </p:txBody>
      </p:sp>
      <p:sp>
        <p:nvSpPr>
          <p:cNvPr id="14" name="Text 5">
            <a:extLst>
              <a:ext uri="{FF2B5EF4-FFF2-40B4-BE49-F238E27FC236}">
                <a16:creationId xmlns:a16="http://schemas.microsoft.com/office/drawing/2014/main" id="{E6D2100C-BA16-C0EA-C170-CD06DFACF6C8}"/>
              </a:ext>
            </a:extLst>
          </p:cNvPr>
          <p:cNvSpPr/>
          <p:nvPr/>
        </p:nvSpPr>
        <p:spPr>
          <a:xfrm>
            <a:off x="2182416" y="4762262"/>
            <a:ext cx="7986713" cy="6400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19"/>
              </a:lnSpc>
              <a:buNone/>
            </a:pPr>
            <a:r>
              <a:rPr lang="en-US" sz="1680" dirty="0">
                <a:solidFill>
                  <a:srgbClr val="CFD0D8"/>
                </a:solidFill>
                <a:latin typeface="Roboto" pitchFamily="34" charset="0"/>
                <a:ea typeface="Roboto" pitchFamily="34" charset="-122"/>
                <a:cs typeface="Roboto" pitchFamily="34" charset="-120"/>
              </a:rPr>
              <a:t>The backend leverages Django's built-in support for creating RESTful APIs, ensuring seamless communication and data exchange with the frontend and other systems.</a:t>
            </a:r>
            <a:endParaRPr lang="en-US" sz="1680" dirty="0"/>
          </a:p>
        </p:txBody>
      </p:sp>
      <p:pic>
        <p:nvPicPr>
          <p:cNvPr id="15" name="Image 4">
            <a:extLst>
              <a:ext uri="{FF2B5EF4-FFF2-40B4-BE49-F238E27FC236}">
                <a16:creationId xmlns:a16="http://schemas.microsoft.com/office/drawing/2014/main" id="{93547E2C-4596-5DA1-14F3-481EC3DDE0C8}"/>
              </a:ext>
            </a:extLst>
          </p:cNvPr>
          <p:cNvPicPr>
            <a:picLocks noChangeAspect="1"/>
          </p:cNvPicPr>
          <p:nvPr/>
        </p:nvPicPr>
        <p:blipFill>
          <a:blip r:embed="rId7"/>
          <a:stretch>
            <a:fillRect/>
          </a:stretch>
        </p:blipFill>
        <p:spPr>
          <a:xfrm>
            <a:off x="796052" y="5794415"/>
            <a:ext cx="1066443" cy="1706404"/>
          </a:xfrm>
          <a:prstGeom prst="rect">
            <a:avLst/>
          </a:prstGeom>
        </p:spPr>
      </p:pic>
      <p:sp>
        <p:nvSpPr>
          <p:cNvPr id="16" name="Text 6">
            <a:extLst>
              <a:ext uri="{FF2B5EF4-FFF2-40B4-BE49-F238E27FC236}">
                <a16:creationId xmlns:a16="http://schemas.microsoft.com/office/drawing/2014/main" id="{F5410179-860B-F402-0970-F4975E46CB58}"/>
              </a:ext>
            </a:extLst>
          </p:cNvPr>
          <p:cNvSpPr/>
          <p:nvPr/>
        </p:nvSpPr>
        <p:spPr>
          <a:xfrm>
            <a:off x="2182416" y="6007656"/>
            <a:ext cx="3934420" cy="333137"/>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2100" dirty="0">
                <a:solidFill>
                  <a:srgbClr val="CFD0D8"/>
                </a:solidFill>
                <a:latin typeface="Roboto" pitchFamily="34" charset="0"/>
                <a:ea typeface="Roboto" pitchFamily="34" charset="-122"/>
                <a:cs typeface="Roboto" pitchFamily="34" charset="-120"/>
              </a:rPr>
              <a:t>Authentication and Authorization</a:t>
            </a:r>
            <a:endParaRPr lang="en-US" sz="2100" dirty="0"/>
          </a:p>
        </p:txBody>
      </p:sp>
      <p:sp>
        <p:nvSpPr>
          <p:cNvPr id="17" name="Text 7">
            <a:extLst>
              <a:ext uri="{FF2B5EF4-FFF2-40B4-BE49-F238E27FC236}">
                <a16:creationId xmlns:a16="http://schemas.microsoft.com/office/drawing/2014/main" id="{D21106B0-4B96-9CD9-3386-9BA11B87EA5C}"/>
              </a:ext>
            </a:extLst>
          </p:cNvPr>
          <p:cNvSpPr/>
          <p:nvPr/>
        </p:nvSpPr>
        <p:spPr>
          <a:xfrm>
            <a:off x="2182416" y="6468666"/>
            <a:ext cx="7986713" cy="6400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519"/>
              </a:lnSpc>
              <a:buNone/>
            </a:pPr>
            <a:r>
              <a:rPr lang="en-US" sz="1680" dirty="0">
                <a:solidFill>
                  <a:srgbClr val="CFD0D8"/>
                </a:solidFill>
                <a:latin typeface="Roboto" pitchFamily="34" charset="0"/>
                <a:ea typeface="Roboto" pitchFamily="34" charset="-122"/>
                <a:cs typeface="Roboto" pitchFamily="34" charset="-120"/>
              </a:rPr>
              <a:t>The backend handles user authentication and authorization, ensuring secure access to the inventory management system's data and functionality.</a:t>
            </a:r>
            <a:endParaRPr lang="en-US" sz="1680" dirty="0"/>
          </a:p>
        </p:txBody>
      </p:sp>
    </p:spTree>
    <p:extLst>
      <p:ext uri="{BB962C8B-B14F-4D97-AF65-F5344CB8AC3E}">
        <p14:creationId xmlns:p14="http://schemas.microsoft.com/office/powerpoint/2010/main" val="2615463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2422922"/>
            <a:ext cx="8282345"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Integration with Existing Systems</a:t>
            </a:r>
            <a:endParaRPr lang="en-US" sz="4374" dirty="0"/>
          </a:p>
        </p:txBody>
      </p:sp>
      <p:sp>
        <p:nvSpPr>
          <p:cNvPr id="5" name="Shape 2"/>
          <p:cNvSpPr/>
          <p:nvPr/>
        </p:nvSpPr>
        <p:spPr>
          <a:xfrm>
            <a:off x="2037993" y="3561636"/>
            <a:ext cx="10554414" cy="2244923"/>
          </a:xfrm>
          <a:prstGeom prst="roundRect">
            <a:avLst>
              <a:gd name="adj" fmla="val 4454"/>
            </a:avLst>
          </a:prstGeom>
          <a:noFill/>
          <a:ln w="7620">
            <a:solidFill>
              <a:srgbClr val="FFFFFF">
                <a:alpha val="24000"/>
              </a:srgbClr>
            </a:solidFill>
            <a:prstDash val="solid"/>
          </a:ln>
        </p:spPr>
        <p:txBody>
          <a:bodyPr/>
          <a:lstStyle/>
          <a:p>
            <a:endParaRPr lang="en-US"/>
          </a:p>
        </p:txBody>
      </p:sp>
      <p:sp>
        <p:nvSpPr>
          <p:cNvPr id="6" name="Shape 3"/>
          <p:cNvSpPr/>
          <p:nvPr/>
        </p:nvSpPr>
        <p:spPr>
          <a:xfrm>
            <a:off x="2045613" y="3569256"/>
            <a:ext cx="10539174" cy="1281470"/>
          </a:xfrm>
          <a:prstGeom prst="rect">
            <a:avLst/>
          </a:prstGeom>
          <a:solidFill>
            <a:srgbClr val="FFFFFF">
              <a:alpha val="4000"/>
            </a:srgbClr>
          </a:solidFill>
          <a:ln/>
        </p:spPr>
        <p:txBody>
          <a:bodyPr/>
          <a:lstStyle/>
          <a:p>
            <a:endParaRPr lang="en-US"/>
          </a:p>
        </p:txBody>
      </p:sp>
      <p:sp>
        <p:nvSpPr>
          <p:cNvPr id="7" name="Text 4"/>
          <p:cNvSpPr/>
          <p:nvPr/>
        </p:nvSpPr>
        <p:spPr>
          <a:xfrm>
            <a:off x="2267783" y="3710107"/>
            <a:ext cx="4821436" cy="333256"/>
          </a:xfrm>
          <a:prstGeom prst="rect">
            <a:avLst/>
          </a:prstGeom>
          <a:noFill/>
          <a:ln/>
        </p:spPr>
        <p:txBody>
          <a:bodyPr wrap="non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Finance and Accounting</a:t>
            </a:r>
            <a:endParaRPr lang="en-US" sz="1750" dirty="0"/>
          </a:p>
        </p:txBody>
      </p:sp>
      <p:sp>
        <p:nvSpPr>
          <p:cNvPr id="8" name="Text 5"/>
          <p:cNvSpPr/>
          <p:nvPr/>
        </p:nvSpPr>
        <p:spPr>
          <a:xfrm>
            <a:off x="7541181" y="3710107"/>
            <a:ext cx="4821436" cy="999768"/>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Seamless integration with the university's financial systems to manage budgets and expenditures.</a:t>
            </a:r>
            <a:endParaRPr lang="en-US" sz="1750" dirty="0"/>
          </a:p>
        </p:txBody>
      </p:sp>
      <p:sp>
        <p:nvSpPr>
          <p:cNvPr id="9" name="Shape 6"/>
          <p:cNvSpPr/>
          <p:nvPr/>
        </p:nvSpPr>
        <p:spPr>
          <a:xfrm>
            <a:off x="2045613" y="4850725"/>
            <a:ext cx="10539174" cy="948214"/>
          </a:xfrm>
          <a:prstGeom prst="rect">
            <a:avLst/>
          </a:prstGeom>
          <a:solidFill>
            <a:srgbClr val="000000">
              <a:alpha val="4000"/>
            </a:srgbClr>
          </a:solidFill>
          <a:ln/>
        </p:spPr>
        <p:txBody>
          <a:bodyPr/>
          <a:lstStyle/>
          <a:p>
            <a:endParaRPr lang="en-US"/>
          </a:p>
        </p:txBody>
      </p:sp>
      <p:sp>
        <p:nvSpPr>
          <p:cNvPr id="10" name="Text 7"/>
          <p:cNvSpPr/>
          <p:nvPr/>
        </p:nvSpPr>
        <p:spPr>
          <a:xfrm>
            <a:off x="2267783" y="4991576"/>
            <a:ext cx="4821436" cy="333256"/>
          </a:xfrm>
          <a:prstGeom prst="rect">
            <a:avLst/>
          </a:prstGeom>
          <a:noFill/>
          <a:ln/>
        </p:spPr>
        <p:txBody>
          <a:bodyPr wrap="non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HR and IT</a:t>
            </a:r>
            <a:endParaRPr lang="en-US" sz="1750" dirty="0"/>
          </a:p>
        </p:txBody>
      </p:sp>
      <p:sp>
        <p:nvSpPr>
          <p:cNvPr id="11" name="Text 8"/>
          <p:cNvSpPr/>
          <p:nvPr/>
        </p:nvSpPr>
        <p:spPr>
          <a:xfrm>
            <a:off x="7541181" y="4991576"/>
            <a:ext cx="4821436"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Synced employee data to ensure accurate user permissions and access controls.</a:t>
            </a:r>
            <a:endParaRPr lang="en-US" sz="17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32187F4B-B9F7-DE80-8B59-BE4C3DA6A105}"/>
              </a:ext>
            </a:extLst>
          </p:cNvPr>
          <p:cNvSpPr/>
          <p:nvPr/>
        </p:nvSpPr>
        <p:spPr>
          <a:xfrm>
            <a:off x="2037993" y="1101804"/>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Authentication and Authorization Mechanisms</a:t>
            </a:r>
            <a:endParaRPr lang="en-US" sz="4374" dirty="0"/>
          </a:p>
        </p:txBody>
      </p:sp>
      <p:sp>
        <p:nvSpPr>
          <p:cNvPr id="6" name="Shape 2">
            <a:extLst>
              <a:ext uri="{FF2B5EF4-FFF2-40B4-BE49-F238E27FC236}">
                <a16:creationId xmlns:a16="http://schemas.microsoft.com/office/drawing/2014/main" id="{5E3630E3-062F-E7CB-7547-1610935745BF}"/>
              </a:ext>
            </a:extLst>
          </p:cNvPr>
          <p:cNvSpPr/>
          <p:nvPr/>
        </p:nvSpPr>
        <p:spPr>
          <a:xfrm>
            <a:off x="2037993" y="2934891"/>
            <a:ext cx="10554414" cy="4192905"/>
          </a:xfrm>
          <a:prstGeom prst="roundRect">
            <a:avLst>
              <a:gd name="adj" fmla="val 2385"/>
            </a:avLst>
          </a:prstGeom>
          <a:noFill/>
          <a:ln w="7620">
            <a:solidFill>
              <a:srgbClr val="FFFFFF">
                <a:alpha val="24000"/>
              </a:srgbClr>
            </a:solidFill>
            <a:prstDash val="solid"/>
          </a:ln>
        </p:spPr>
        <p:txBody>
          <a:bodyPr/>
          <a:lstStyle/>
          <a:p>
            <a:endParaRPr lang="en-US"/>
          </a:p>
        </p:txBody>
      </p:sp>
      <p:sp>
        <p:nvSpPr>
          <p:cNvPr id="7" name="Shape 3">
            <a:extLst>
              <a:ext uri="{FF2B5EF4-FFF2-40B4-BE49-F238E27FC236}">
                <a16:creationId xmlns:a16="http://schemas.microsoft.com/office/drawing/2014/main" id="{91217491-68FB-9031-043D-3AED5EA0535B}"/>
              </a:ext>
            </a:extLst>
          </p:cNvPr>
          <p:cNvSpPr/>
          <p:nvPr/>
        </p:nvSpPr>
        <p:spPr>
          <a:xfrm>
            <a:off x="2045613" y="2942511"/>
            <a:ext cx="10539174" cy="1281470"/>
          </a:xfrm>
          <a:prstGeom prst="rect">
            <a:avLst/>
          </a:prstGeom>
          <a:solidFill>
            <a:srgbClr val="FFFFFF">
              <a:alpha val="4000"/>
            </a:srgbClr>
          </a:solidFill>
          <a:ln/>
        </p:spPr>
        <p:txBody>
          <a:bodyPr/>
          <a:lstStyle/>
          <a:p>
            <a:endParaRPr lang="en-US"/>
          </a:p>
        </p:txBody>
      </p:sp>
      <p:sp>
        <p:nvSpPr>
          <p:cNvPr id="8" name="Text 4">
            <a:extLst>
              <a:ext uri="{FF2B5EF4-FFF2-40B4-BE49-F238E27FC236}">
                <a16:creationId xmlns:a16="http://schemas.microsoft.com/office/drawing/2014/main" id="{84411582-A67B-5577-33F6-F82B3EFD209C}"/>
              </a:ext>
            </a:extLst>
          </p:cNvPr>
          <p:cNvSpPr/>
          <p:nvPr/>
        </p:nvSpPr>
        <p:spPr>
          <a:xfrm>
            <a:off x="2267783" y="3083362"/>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Authentication</a:t>
            </a:r>
            <a:endParaRPr lang="en-US" sz="1750" dirty="0"/>
          </a:p>
        </p:txBody>
      </p:sp>
      <p:sp>
        <p:nvSpPr>
          <p:cNvPr id="9" name="Text 5">
            <a:extLst>
              <a:ext uri="{FF2B5EF4-FFF2-40B4-BE49-F238E27FC236}">
                <a16:creationId xmlns:a16="http://schemas.microsoft.com/office/drawing/2014/main" id="{B6DE819A-3082-7745-22AF-1985B521D4D9}"/>
              </a:ext>
            </a:extLst>
          </p:cNvPr>
          <p:cNvSpPr/>
          <p:nvPr/>
        </p:nvSpPr>
        <p:spPr>
          <a:xfrm>
            <a:off x="7541181" y="3083362"/>
            <a:ext cx="4821436"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Secure user login, password management, and session handling to verify the identity of users accessing the system.</a:t>
            </a:r>
            <a:endParaRPr lang="en-US" sz="1750" dirty="0"/>
          </a:p>
        </p:txBody>
      </p:sp>
      <p:sp>
        <p:nvSpPr>
          <p:cNvPr id="10" name="Shape 6">
            <a:extLst>
              <a:ext uri="{FF2B5EF4-FFF2-40B4-BE49-F238E27FC236}">
                <a16:creationId xmlns:a16="http://schemas.microsoft.com/office/drawing/2014/main" id="{C62DFD1D-6275-E964-4873-C71BFBA97075}"/>
              </a:ext>
            </a:extLst>
          </p:cNvPr>
          <p:cNvSpPr/>
          <p:nvPr/>
        </p:nvSpPr>
        <p:spPr>
          <a:xfrm>
            <a:off x="2045613" y="4223980"/>
            <a:ext cx="10539174" cy="1281470"/>
          </a:xfrm>
          <a:prstGeom prst="rect">
            <a:avLst/>
          </a:prstGeom>
          <a:solidFill>
            <a:srgbClr val="000000">
              <a:alpha val="4000"/>
            </a:srgbClr>
          </a:solidFill>
          <a:ln/>
        </p:spPr>
        <p:txBody>
          <a:bodyPr/>
          <a:lstStyle/>
          <a:p>
            <a:endParaRPr lang="en-US"/>
          </a:p>
        </p:txBody>
      </p:sp>
      <p:sp>
        <p:nvSpPr>
          <p:cNvPr id="11" name="Text 7">
            <a:extLst>
              <a:ext uri="{FF2B5EF4-FFF2-40B4-BE49-F238E27FC236}">
                <a16:creationId xmlns:a16="http://schemas.microsoft.com/office/drawing/2014/main" id="{8FE098E9-2ED4-4689-2F41-1DDB16C882D5}"/>
              </a:ext>
            </a:extLst>
          </p:cNvPr>
          <p:cNvSpPr/>
          <p:nvPr/>
        </p:nvSpPr>
        <p:spPr>
          <a:xfrm>
            <a:off x="2267783" y="4364831"/>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Authorization</a:t>
            </a:r>
            <a:endParaRPr lang="en-US" sz="1750" dirty="0"/>
          </a:p>
        </p:txBody>
      </p:sp>
      <p:sp>
        <p:nvSpPr>
          <p:cNvPr id="12" name="Text 8">
            <a:extLst>
              <a:ext uri="{FF2B5EF4-FFF2-40B4-BE49-F238E27FC236}">
                <a16:creationId xmlns:a16="http://schemas.microsoft.com/office/drawing/2014/main" id="{77015552-FE8E-E7FC-26C1-2F11CCF368F3}"/>
              </a:ext>
            </a:extLst>
          </p:cNvPr>
          <p:cNvSpPr/>
          <p:nvPr/>
        </p:nvSpPr>
        <p:spPr>
          <a:xfrm>
            <a:off x="7541181" y="4364831"/>
            <a:ext cx="4821436"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Granular control over user permissions, allowing different levels of access and functionality based on user roles and privileges.</a:t>
            </a:r>
            <a:endParaRPr lang="en-US" sz="1750" dirty="0"/>
          </a:p>
        </p:txBody>
      </p:sp>
      <p:sp>
        <p:nvSpPr>
          <p:cNvPr id="13" name="Shape 9">
            <a:extLst>
              <a:ext uri="{FF2B5EF4-FFF2-40B4-BE49-F238E27FC236}">
                <a16:creationId xmlns:a16="http://schemas.microsoft.com/office/drawing/2014/main" id="{11CFFDCC-7DC5-6015-6F78-9B9F13C0BD59}"/>
              </a:ext>
            </a:extLst>
          </p:cNvPr>
          <p:cNvSpPr/>
          <p:nvPr/>
        </p:nvSpPr>
        <p:spPr>
          <a:xfrm>
            <a:off x="2045613" y="5505450"/>
            <a:ext cx="10539174" cy="1614726"/>
          </a:xfrm>
          <a:prstGeom prst="rect">
            <a:avLst/>
          </a:prstGeom>
          <a:solidFill>
            <a:srgbClr val="FFFFFF">
              <a:alpha val="4000"/>
            </a:srgbClr>
          </a:solidFill>
          <a:ln/>
        </p:spPr>
        <p:txBody>
          <a:bodyPr/>
          <a:lstStyle/>
          <a:p>
            <a:endParaRPr lang="en-US"/>
          </a:p>
        </p:txBody>
      </p:sp>
      <p:sp>
        <p:nvSpPr>
          <p:cNvPr id="14" name="Text 10">
            <a:extLst>
              <a:ext uri="{FF2B5EF4-FFF2-40B4-BE49-F238E27FC236}">
                <a16:creationId xmlns:a16="http://schemas.microsoft.com/office/drawing/2014/main" id="{B8626900-37F5-4273-7498-A93791533D78}"/>
              </a:ext>
            </a:extLst>
          </p:cNvPr>
          <p:cNvSpPr/>
          <p:nvPr/>
        </p:nvSpPr>
        <p:spPr>
          <a:xfrm>
            <a:off x="2267783" y="5646301"/>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Token-based Authentication</a:t>
            </a:r>
            <a:endParaRPr lang="en-US" sz="1750" dirty="0"/>
          </a:p>
        </p:txBody>
      </p:sp>
      <p:sp>
        <p:nvSpPr>
          <p:cNvPr id="15" name="Text 11">
            <a:extLst>
              <a:ext uri="{FF2B5EF4-FFF2-40B4-BE49-F238E27FC236}">
                <a16:creationId xmlns:a16="http://schemas.microsoft.com/office/drawing/2014/main" id="{B7BEA14A-3E58-04AB-5B80-ACDDAFD0882C}"/>
              </a:ext>
            </a:extLst>
          </p:cNvPr>
          <p:cNvSpPr/>
          <p:nvPr/>
        </p:nvSpPr>
        <p:spPr>
          <a:xfrm>
            <a:off x="7541181" y="5646301"/>
            <a:ext cx="4821436"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use of JSON Web Tokens (JWT) or similar mechanisms to securely authenticate and authorize users, enabling seamless integration with external systems.</a:t>
            </a:r>
            <a:endParaRPr lang="en-US" sz="1750" dirty="0"/>
          </a:p>
        </p:txBody>
      </p:sp>
    </p:spTree>
    <p:extLst>
      <p:ext uri="{BB962C8B-B14F-4D97-AF65-F5344CB8AC3E}">
        <p14:creationId xmlns:p14="http://schemas.microsoft.com/office/powerpoint/2010/main" val="1933578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a:extLst>
              <a:ext uri="{FF2B5EF4-FFF2-40B4-BE49-F238E27FC236}">
                <a16:creationId xmlns:a16="http://schemas.microsoft.com/office/drawing/2014/main" id="{6A41E681-600F-839C-4F3C-FC03DC6EA999}"/>
              </a:ext>
            </a:extLst>
          </p:cNvPr>
          <p:cNvPicPr>
            <a:picLocks noChangeAspect="1"/>
          </p:cNvPicPr>
          <p:nvPr/>
        </p:nvPicPr>
        <p:blipFill>
          <a:blip r:embed="rId3"/>
          <a:stretch>
            <a:fillRect/>
          </a:stretch>
        </p:blipFill>
        <p:spPr>
          <a:xfrm>
            <a:off x="-3810" y="0"/>
            <a:ext cx="14630400" cy="8229600"/>
          </a:xfrm>
          <a:prstGeom prst="rect">
            <a:avLst/>
          </a:prstGeom>
        </p:spPr>
      </p:pic>
      <p:sp>
        <p:nvSpPr>
          <p:cNvPr id="6" name="Shape 0">
            <a:extLst>
              <a:ext uri="{FF2B5EF4-FFF2-40B4-BE49-F238E27FC236}">
                <a16:creationId xmlns:a16="http://schemas.microsoft.com/office/drawing/2014/main" id="{84447BF0-C6BC-4CAA-E08F-AB2C50113E40}"/>
              </a:ext>
            </a:extLst>
          </p:cNvPr>
          <p:cNvSpPr/>
          <p:nvPr/>
        </p:nvSpPr>
        <p:spPr>
          <a:xfrm>
            <a:off x="-3810" y="0"/>
            <a:ext cx="14630400" cy="8229600"/>
          </a:xfrm>
          <a:prstGeom prst="rect">
            <a:avLst/>
          </a:prstGeom>
          <a:solidFill>
            <a:srgbClr val="000018">
              <a:alpha val="75000"/>
            </a:srgbClr>
          </a:solidFill>
          <a:ln/>
        </p:spPr>
        <p:txBody>
          <a:bodyPr/>
          <a:lstStyle/>
          <a:p>
            <a:endParaRPr lang="en-US"/>
          </a:p>
        </p:txBody>
      </p:sp>
      <p:pic>
        <p:nvPicPr>
          <p:cNvPr id="7" name="Image 1">
            <a:extLst>
              <a:ext uri="{FF2B5EF4-FFF2-40B4-BE49-F238E27FC236}">
                <a16:creationId xmlns:a16="http://schemas.microsoft.com/office/drawing/2014/main" id="{B4B9165D-8E46-995D-4A69-16A9F528BFF1}"/>
              </a:ext>
            </a:extLst>
          </p:cNvPr>
          <p:cNvPicPr>
            <a:picLocks noChangeAspect="1"/>
          </p:cNvPicPr>
          <p:nvPr/>
        </p:nvPicPr>
        <p:blipFill>
          <a:blip r:embed="rId4"/>
          <a:stretch>
            <a:fillRect/>
          </a:stretch>
        </p:blipFill>
        <p:spPr>
          <a:xfrm>
            <a:off x="9147810" y="0"/>
            <a:ext cx="5486400" cy="8229600"/>
          </a:xfrm>
          <a:prstGeom prst="rect">
            <a:avLst/>
          </a:prstGeom>
        </p:spPr>
      </p:pic>
      <p:sp>
        <p:nvSpPr>
          <p:cNvPr id="8" name="Text 1">
            <a:extLst>
              <a:ext uri="{FF2B5EF4-FFF2-40B4-BE49-F238E27FC236}">
                <a16:creationId xmlns:a16="http://schemas.microsoft.com/office/drawing/2014/main" id="{7DFDE049-2656-99DF-D191-FE1DAAC549B8}"/>
              </a:ext>
            </a:extLst>
          </p:cNvPr>
          <p:cNvSpPr/>
          <p:nvPr/>
        </p:nvSpPr>
        <p:spPr>
          <a:xfrm>
            <a:off x="829389" y="1844278"/>
            <a:ext cx="7477601" cy="28746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Backend and </a:t>
            </a:r>
            <a:r>
              <a:rPr lang="en-US" sz="6036" dirty="0" smtClean="0">
                <a:solidFill>
                  <a:srgbClr val="FFFFFF"/>
                </a:solidFill>
                <a:latin typeface="Roboto" pitchFamily="34" charset="0"/>
                <a:ea typeface="Roboto" pitchFamily="34" charset="-122"/>
                <a:cs typeface="Roboto" pitchFamily="34" charset="-120"/>
              </a:rPr>
              <a:t>API </a:t>
            </a:r>
            <a:r>
              <a:rPr lang="en-US" sz="6036" dirty="0">
                <a:solidFill>
                  <a:srgbClr val="FFFFFF"/>
                </a:solidFill>
                <a:latin typeface="Roboto" pitchFamily="34" charset="0"/>
                <a:ea typeface="Roboto" pitchFamily="34" charset="-122"/>
                <a:cs typeface="Roboto" pitchFamily="34" charset="-120"/>
              </a:rPr>
              <a:t>Inventory Management System</a:t>
            </a:r>
            <a:endParaRPr lang="en-US" sz="6036" dirty="0"/>
          </a:p>
        </p:txBody>
      </p:sp>
      <p:sp>
        <p:nvSpPr>
          <p:cNvPr id="9" name="Text 2">
            <a:extLst>
              <a:ext uri="{FF2B5EF4-FFF2-40B4-BE49-F238E27FC236}">
                <a16:creationId xmlns:a16="http://schemas.microsoft.com/office/drawing/2014/main" id="{DA78C631-ABD1-4369-F830-1EEC0FA102FC}"/>
              </a:ext>
            </a:extLst>
          </p:cNvPr>
          <p:cNvSpPr/>
          <p:nvPr/>
        </p:nvSpPr>
        <p:spPr>
          <a:xfrm>
            <a:off x="829389" y="5052179"/>
            <a:ext cx="7477601"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 The backend plays a crucial role in inventory management systems, managing data, executing business logic, and facilitating seamless communication between the frontend and the database through a RESTful API.</a:t>
            </a:r>
            <a:endParaRPr lang="en-US" sz="1750" dirty="0"/>
          </a:p>
        </p:txBody>
      </p:sp>
      <p:pic>
        <p:nvPicPr>
          <p:cNvPr id="10" name="Image 2">
            <a:hlinkClick r:id="rId5"/>
            <a:extLst>
              <a:ext uri="{FF2B5EF4-FFF2-40B4-BE49-F238E27FC236}">
                <a16:creationId xmlns:a16="http://schemas.microsoft.com/office/drawing/2014/main" id="{2CB45E60-E9D1-5CD9-F37C-BAD30D77F3A3}"/>
              </a:ext>
            </a:extLst>
          </p:cNvPr>
          <p:cNvPicPr>
            <a:picLocks noChangeAspect="1"/>
          </p:cNvPicPr>
          <p:nvPr/>
        </p:nvPicPr>
        <p:blipFill>
          <a:blip r:embed="rId6"/>
          <a:stretch>
            <a:fillRect/>
          </a:stretch>
        </p:blipFill>
        <p:spPr>
          <a:xfrm>
            <a:off x="12238343" y="7589520"/>
            <a:ext cx="2296807" cy="548640"/>
          </a:xfrm>
          <a:prstGeom prst="rect">
            <a:avLst/>
          </a:prstGeom>
        </p:spPr>
      </p:pic>
    </p:spTree>
    <p:extLst>
      <p:ext uri="{BB962C8B-B14F-4D97-AF65-F5344CB8AC3E}">
        <p14:creationId xmlns:p14="http://schemas.microsoft.com/office/powerpoint/2010/main" val="35644423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FC0A8BE1-6528-4EA5-4C41-86CF4B3FAACD}"/>
              </a:ext>
            </a:extLst>
          </p:cNvPr>
          <p:cNvSpPr/>
          <p:nvPr/>
        </p:nvSpPr>
        <p:spPr>
          <a:xfrm>
            <a:off x="2031087" y="2024895"/>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Role of API in the Backend with Python Django</a:t>
            </a:r>
            <a:endParaRPr lang="en-US" sz="4374" dirty="0"/>
          </a:p>
        </p:txBody>
      </p:sp>
      <p:sp>
        <p:nvSpPr>
          <p:cNvPr id="6" name="Text 2">
            <a:extLst>
              <a:ext uri="{FF2B5EF4-FFF2-40B4-BE49-F238E27FC236}">
                <a16:creationId xmlns:a16="http://schemas.microsoft.com/office/drawing/2014/main" id="{A0651908-140F-9C95-96F1-B30B51C97C96}"/>
              </a:ext>
            </a:extLst>
          </p:cNvPr>
          <p:cNvSpPr/>
          <p:nvPr/>
        </p:nvSpPr>
        <p:spPr>
          <a:xfrm>
            <a:off x="2031087" y="396906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Data Management</a:t>
            </a:r>
            <a:endParaRPr lang="en-US" sz="2187" dirty="0"/>
          </a:p>
        </p:txBody>
      </p:sp>
      <p:sp>
        <p:nvSpPr>
          <p:cNvPr id="7" name="Text 3">
            <a:extLst>
              <a:ext uri="{FF2B5EF4-FFF2-40B4-BE49-F238E27FC236}">
                <a16:creationId xmlns:a16="http://schemas.microsoft.com/office/drawing/2014/main" id="{E19545F3-8C97-25CD-68A6-D293A9B06285}"/>
              </a:ext>
            </a:extLst>
          </p:cNvPr>
          <p:cNvSpPr/>
          <p:nvPr/>
        </p:nvSpPr>
        <p:spPr>
          <a:xfrm>
            <a:off x="2031087" y="4538424"/>
            <a:ext cx="315634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uses Django's ORM to interact with the database, storing and retrieving inventory data efficiently.</a:t>
            </a:r>
            <a:endParaRPr lang="en-US" sz="1750" dirty="0"/>
          </a:p>
        </p:txBody>
      </p:sp>
      <p:sp>
        <p:nvSpPr>
          <p:cNvPr id="8" name="Text 4">
            <a:extLst>
              <a:ext uri="{FF2B5EF4-FFF2-40B4-BE49-F238E27FC236}">
                <a16:creationId xmlns:a16="http://schemas.microsoft.com/office/drawing/2014/main" id="{2B81390D-F0B2-F23A-04F2-2E09E439F007}"/>
              </a:ext>
            </a:extLst>
          </p:cNvPr>
          <p:cNvSpPr/>
          <p:nvPr/>
        </p:nvSpPr>
        <p:spPr>
          <a:xfrm>
            <a:off x="5737026" y="396906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Business Logic</a:t>
            </a:r>
            <a:endParaRPr lang="en-US" sz="2187" dirty="0"/>
          </a:p>
        </p:txBody>
      </p:sp>
      <p:sp>
        <p:nvSpPr>
          <p:cNvPr id="9" name="Text 5">
            <a:extLst>
              <a:ext uri="{FF2B5EF4-FFF2-40B4-BE49-F238E27FC236}">
                <a16:creationId xmlns:a16="http://schemas.microsoft.com/office/drawing/2014/main" id="{11275C62-1FB0-842D-BECB-160915AE2FE4}"/>
              </a:ext>
            </a:extLst>
          </p:cNvPr>
          <p:cNvSpPr/>
          <p:nvPr/>
        </p:nvSpPr>
        <p:spPr>
          <a:xfrm>
            <a:off x="5737026" y="4538424"/>
            <a:ext cx="315634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backend encapsulates the core functionality of the inventory system, such as order processing and fulfillment.</a:t>
            </a:r>
            <a:endParaRPr lang="en-US" sz="1750" dirty="0"/>
          </a:p>
        </p:txBody>
      </p:sp>
      <p:sp>
        <p:nvSpPr>
          <p:cNvPr id="10" name="Text 6">
            <a:extLst>
              <a:ext uri="{FF2B5EF4-FFF2-40B4-BE49-F238E27FC236}">
                <a16:creationId xmlns:a16="http://schemas.microsoft.com/office/drawing/2014/main" id="{81E01D86-6C2A-F2B8-C203-C70A4A04F192}"/>
              </a:ext>
            </a:extLst>
          </p:cNvPr>
          <p:cNvSpPr/>
          <p:nvPr/>
        </p:nvSpPr>
        <p:spPr>
          <a:xfrm>
            <a:off x="9442966" y="3969067"/>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Communication</a:t>
            </a:r>
            <a:endParaRPr lang="en-US" sz="2187" dirty="0"/>
          </a:p>
        </p:txBody>
      </p:sp>
      <p:sp>
        <p:nvSpPr>
          <p:cNvPr id="11" name="Text 7">
            <a:extLst>
              <a:ext uri="{FF2B5EF4-FFF2-40B4-BE49-F238E27FC236}">
                <a16:creationId xmlns:a16="http://schemas.microsoft.com/office/drawing/2014/main" id="{28548B56-3AA5-AA72-A1D1-F9B201624C10}"/>
              </a:ext>
            </a:extLst>
          </p:cNvPr>
          <p:cNvSpPr/>
          <p:nvPr/>
        </p:nvSpPr>
        <p:spPr>
          <a:xfrm>
            <a:off x="9442966" y="4538424"/>
            <a:ext cx="315634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The RESTful API provides a standardized interface for the frontend to communicate with the backend, ensuring seamless data exchange.</a:t>
            </a:r>
            <a:endParaRPr lang="en-US" sz="1750" dirty="0"/>
          </a:p>
        </p:txBody>
      </p:sp>
    </p:spTree>
    <p:extLst>
      <p:ext uri="{BB962C8B-B14F-4D97-AF65-F5344CB8AC3E}">
        <p14:creationId xmlns:p14="http://schemas.microsoft.com/office/powerpoint/2010/main" val="457036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2">
            <a:extLst>
              <a:ext uri="{FF2B5EF4-FFF2-40B4-BE49-F238E27FC236}">
                <a16:creationId xmlns:a16="http://schemas.microsoft.com/office/drawing/2014/main" id="{29F9EFC5-62CE-9353-C100-DEBF46CD1AA2}"/>
              </a:ext>
            </a:extLst>
          </p:cNvPr>
          <p:cNvSpPr/>
          <p:nvPr/>
        </p:nvSpPr>
        <p:spPr>
          <a:xfrm>
            <a:off x="2037993" y="1569482"/>
            <a:ext cx="10554414" cy="1388745"/>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Seamless Communication with RESTful API</a:t>
            </a:r>
            <a:endParaRPr lang="en-US" sz="4374" dirty="0"/>
          </a:p>
        </p:txBody>
      </p:sp>
      <p:pic>
        <p:nvPicPr>
          <p:cNvPr id="6" name="Image 2">
            <a:extLst>
              <a:ext uri="{FF2B5EF4-FFF2-40B4-BE49-F238E27FC236}">
                <a16:creationId xmlns:a16="http://schemas.microsoft.com/office/drawing/2014/main" id="{952CEF27-D5D8-5D31-E424-8422EB2A4688}"/>
              </a:ext>
            </a:extLst>
          </p:cNvPr>
          <p:cNvPicPr>
            <a:picLocks noChangeAspect="1"/>
          </p:cNvPicPr>
          <p:nvPr/>
        </p:nvPicPr>
        <p:blipFill>
          <a:blip r:embed="rId4"/>
          <a:stretch>
            <a:fillRect/>
          </a:stretch>
        </p:blipFill>
        <p:spPr>
          <a:xfrm>
            <a:off x="2037993" y="3291483"/>
            <a:ext cx="3518059" cy="888682"/>
          </a:xfrm>
          <a:prstGeom prst="rect">
            <a:avLst/>
          </a:prstGeom>
        </p:spPr>
      </p:pic>
      <p:sp>
        <p:nvSpPr>
          <p:cNvPr id="7" name="Text 3">
            <a:extLst>
              <a:ext uri="{FF2B5EF4-FFF2-40B4-BE49-F238E27FC236}">
                <a16:creationId xmlns:a16="http://schemas.microsoft.com/office/drawing/2014/main" id="{EDEC4F79-6EBD-4E6A-5B09-6B0958730258}"/>
              </a:ext>
            </a:extLst>
          </p:cNvPr>
          <p:cNvSpPr/>
          <p:nvPr/>
        </p:nvSpPr>
        <p:spPr>
          <a:xfrm>
            <a:off x="2260163" y="451342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Frontend</a:t>
            </a:r>
            <a:endParaRPr lang="en-US" sz="2187" dirty="0"/>
          </a:p>
        </p:txBody>
      </p:sp>
      <p:sp>
        <p:nvSpPr>
          <p:cNvPr id="8" name="Text 4">
            <a:extLst>
              <a:ext uri="{FF2B5EF4-FFF2-40B4-BE49-F238E27FC236}">
                <a16:creationId xmlns:a16="http://schemas.microsoft.com/office/drawing/2014/main" id="{B22AD250-5972-52B7-CA0F-B0942FB701D5}"/>
              </a:ext>
            </a:extLst>
          </p:cNvPr>
          <p:cNvSpPr/>
          <p:nvPr/>
        </p:nvSpPr>
        <p:spPr>
          <a:xfrm>
            <a:off x="2260163" y="4993838"/>
            <a:ext cx="3073718"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frontend application communicates with the backend through the RESTful API.</a:t>
            </a:r>
            <a:endParaRPr lang="en-US" sz="1750" dirty="0"/>
          </a:p>
        </p:txBody>
      </p:sp>
      <p:pic>
        <p:nvPicPr>
          <p:cNvPr id="9" name="Image 3">
            <a:extLst>
              <a:ext uri="{FF2B5EF4-FFF2-40B4-BE49-F238E27FC236}">
                <a16:creationId xmlns:a16="http://schemas.microsoft.com/office/drawing/2014/main" id="{89324C89-00DA-4528-6EE7-690468949073}"/>
              </a:ext>
            </a:extLst>
          </p:cNvPr>
          <p:cNvPicPr>
            <a:picLocks noChangeAspect="1"/>
          </p:cNvPicPr>
          <p:nvPr/>
        </p:nvPicPr>
        <p:blipFill>
          <a:blip r:embed="rId5"/>
          <a:stretch>
            <a:fillRect/>
          </a:stretch>
        </p:blipFill>
        <p:spPr>
          <a:xfrm>
            <a:off x="5556052" y="3291483"/>
            <a:ext cx="3518178" cy="888682"/>
          </a:xfrm>
          <a:prstGeom prst="rect">
            <a:avLst/>
          </a:prstGeom>
        </p:spPr>
      </p:pic>
      <p:sp>
        <p:nvSpPr>
          <p:cNvPr id="10" name="Text 5">
            <a:extLst>
              <a:ext uri="{FF2B5EF4-FFF2-40B4-BE49-F238E27FC236}">
                <a16:creationId xmlns:a16="http://schemas.microsoft.com/office/drawing/2014/main" id="{83809209-7537-73A9-2CAB-6A3CF572B1C7}"/>
              </a:ext>
            </a:extLst>
          </p:cNvPr>
          <p:cNvSpPr/>
          <p:nvPr/>
        </p:nvSpPr>
        <p:spPr>
          <a:xfrm>
            <a:off x="5778222" y="451342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RESTful API</a:t>
            </a:r>
            <a:endParaRPr lang="en-US" sz="2187" dirty="0"/>
          </a:p>
        </p:txBody>
      </p:sp>
      <p:sp>
        <p:nvSpPr>
          <p:cNvPr id="11" name="Text 6">
            <a:extLst>
              <a:ext uri="{FF2B5EF4-FFF2-40B4-BE49-F238E27FC236}">
                <a16:creationId xmlns:a16="http://schemas.microsoft.com/office/drawing/2014/main" id="{B8148C04-325C-8BBA-7C8E-EED384B43002}"/>
              </a:ext>
            </a:extLst>
          </p:cNvPr>
          <p:cNvSpPr/>
          <p:nvPr/>
        </p:nvSpPr>
        <p:spPr>
          <a:xfrm>
            <a:off x="5778222" y="4993838"/>
            <a:ext cx="3073837"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API provides a standardized interface for the frontend to access and manipulate inventory data.</a:t>
            </a:r>
            <a:endParaRPr lang="en-US" sz="1750" dirty="0"/>
          </a:p>
        </p:txBody>
      </p:sp>
      <p:pic>
        <p:nvPicPr>
          <p:cNvPr id="12" name="Image 4">
            <a:extLst>
              <a:ext uri="{FF2B5EF4-FFF2-40B4-BE49-F238E27FC236}">
                <a16:creationId xmlns:a16="http://schemas.microsoft.com/office/drawing/2014/main" id="{1707CB5B-7025-7DA3-5ED0-404DAAC630CE}"/>
              </a:ext>
            </a:extLst>
          </p:cNvPr>
          <p:cNvPicPr>
            <a:picLocks noChangeAspect="1"/>
          </p:cNvPicPr>
          <p:nvPr/>
        </p:nvPicPr>
        <p:blipFill>
          <a:blip r:embed="rId6"/>
          <a:stretch>
            <a:fillRect/>
          </a:stretch>
        </p:blipFill>
        <p:spPr>
          <a:xfrm>
            <a:off x="9074229" y="3291483"/>
            <a:ext cx="3518178" cy="888682"/>
          </a:xfrm>
          <a:prstGeom prst="rect">
            <a:avLst/>
          </a:prstGeom>
        </p:spPr>
      </p:pic>
      <p:sp>
        <p:nvSpPr>
          <p:cNvPr id="13" name="Text 7">
            <a:extLst>
              <a:ext uri="{FF2B5EF4-FFF2-40B4-BE49-F238E27FC236}">
                <a16:creationId xmlns:a16="http://schemas.microsoft.com/office/drawing/2014/main" id="{8A283876-7E72-EB6F-C368-EBDA87972F11}"/>
              </a:ext>
            </a:extLst>
          </p:cNvPr>
          <p:cNvSpPr/>
          <p:nvPr/>
        </p:nvSpPr>
        <p:spPr>
          <a:xfrm>
            <a:off x="9296400" y="4513421"/>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Backend</a:t>
            </a:r>
            <a:endParaRPr lang="en-US" sz="2187" dirty="0"/>
          </a:p>
        </p:txBody>
      </p:sp>
      <p:sp>
        <p:nvSpPr>
          <p:cNvPr id="14" name="Text 8">
            <a:extLst>
              <a:ext uri="{FF2B5EF4-FFF2-40B4-BE49-F238E27FC236}">
                <a16:creationId xmlns:a16="http://schemas.microsoft.com/office/drawing/2014/main" id="{BFFCB1B0-4B07-E078-796C-DAD9D7E77E13}"/>
              </a:ext>
            </a:extLst>
          </p:cNvPr>
          <p:cNvSpPr/>
          <p:nvPr/>
        </p:nvSpPr>
        <p:spPr>
          <a:xfrm>
            <a:off x="9296400" y="4993838"/>
            <a:ext cx="3073837"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backend processes requests from the frontend, executes business logic, and updates the database accordingly.</a:t>
            </a:r>
            <a:endParaRPr lang="en-US" sz="1750" dirty="0"/>
          </a:p>
        </p:txBody>
      </p:sp>
    </p:spTree>
    <p:extLst>
      <p:ext uri="{BB962C8B-B14F-4D97-AF65-F5344CB8AC3E}">
        <p14:creationId xmlns:p14="http://schemas.microsoft.com/office/powerpoint/2010/main" val="33277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13BAED9D-67F4-B237-D13E-F63E8C343466}"/>
              </a:ext>
            </a:extLst>
          </p:cNvPr>
          <p:cNvSpPr/>
          <p:nvPr/>
        </p:nvSpPr>
        <p:spPr>
          <a:xfrm>
            <a:off x="2037993" y="2141279"/>
            <a:ext cx="8766453"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Endpoints in the API with Examples</a:t>
            </a:r>
            <a:endParaRPr lang="en-US" sz="4374" dirty="0"/>
          </a:p>
        </p:txBody>
      </p:sp>
      <p:sp>
        <p:nvSpPr>
          <p:cNvPr id="6" name="Shape 2">
            <a:extLst>
              <a:ext uri="{FF2B5EF4-FFF2-40B4-BE49-F238E27FC236}">
                <a16:creationId xmlns:a16="http://schemas.microsoft.com/office/drawing/2014/main" id="{1014E2A4-A8D7-88CB-58E3-9D6C353CA181}"/>
              </a:ext>
            </a:extLst>
          </p:cNvPr>
          <p:cNvSpPr/>
          <p:nvPr/>
        </p:nvSpPr>
        <p:spPr>
          <a:xfrm>
            <a:off x="2037993" y="3279993"/>
            <a:ext cx="10554414" cy="2808327"/>
          </a:xfrm>
          <a:prstGeom prst="roundRect">
            <a:avLst>
              <a:gd name="adj" fmla="val 3560"/>
            </a:avLst>
          </a:prstGeom>
          <a:noFill/>
          <a:ln w="7620">
            <a:solidFill>
              <a:srgbClr val="FFFFFF">
                <a:alpha val="24000"/>
              </a:srgbClr>
            </a:solidFill>
            <a:prstDash val="solid"/>
          </a:ln>
        </p:spPr>
        <p:txBody>
          <a:bodyPr/>
          <a:lstStyle/>
          <a:p>
            <a:endParaRPr lang="en-US"/>
          </a:p>
        </p:txBody>
      </p:sp>
      <p:sp>
        <p:nvSpPr>
          <p:cNvPr id="7" name="Shape 3">
            <a:extLst>
              <a:ext uri="{FF2B5EF4-FFF2-40B4-BE49-F238E27FC236}">
                <a16:creationId xmlns:a16="http://schemas.microsoft.com/office/drawing/2014/main" id="{CB6D0FA7-EEA0-E15B-0F17-A5A5DE34F384}"/>
              </a:ext>
            </a:extLst>
          </p:cNvPr>
          <p:cNvSpPr/>
          <p:nvPr/>
        </p:nvSpPr>
        <p:spPr>
          <a:xfrm>
            <a:off x="2045613" y="3287613"/>
            <a:ext cx="10539174" cy="614958"/>
          </a:xfrm>
          <a:prstGeom prst="rect">
            <a:avLst/>
          </a:prstGeom>
          <a:solidFill>
            <a:srgbClr val="FFFFFF">
              <a:alpha val="4000"/>
            </a:srgbClr>
          </a:solidFill>
          <a:ln/>
        </p:spPr>
        <p:txBody>
          <a:bodyPr/>
          <a:lstStyle/>
          <a:p>
            <a:endParaRPr lang="en-US"/>
          </a:p>
        </p:txBody>
      </p:sp>
      <p:sp>
        <p:nvSpPr>
          <p:cNvPr id="8" name="Text 4">
            <a:extLst>
              <a:ext uri="{FF2B5EF4-FFF2-40B4-BE49-F238E27FC236}">
                <a16:creationId xmlns:a16="http://schemas.microsoft.com/office/drawing/2014/main" id="{AC99DB83-558A-790C-81C5-57526FF243E6}"/>
              </a:ext>
            </a:extLst>
          </p:cNvPr>
          <p:cNvSpPr/>
          <p:nvPr/>
        </p:nvSpPr>
        <p:spPr>
          <a:xfrm>
            <a:off x="2267783" y="3428464"/>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GET /products</a:t>
            </a:r>
            <a:endParaRPr lang="en-US" sz="1750" dirty="0"/>
          </a:p>
        </p:txBody>
      </p:sp>
      <p:sp>
        <p:nvSpPr>
          <p:cNvPr id="9" name="Text 5">
            <a:extLst>
              <a:ext uri="{FF2B5EF4-FFF2-40B4-BE49-F238E27FC236}">
                <a16:creationId xmlns:a16="http://schemas.microsoft.com/office/drawing/2014/main" id="{F9489C75-2E8D-DF90-6D25-6DF61686C4B7}"/>
              </a:ext>
            </a:extLst>
          </p:cNvPr>
          <p:cNvSpPr/>
          <p:nvPr/>
        </p:nvSpPr>
        <p:spPr>
          <a:xfrm>
            <a:off x="7541181" y="3428464"/>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Retrieve a list of all products in the inventory</a:t>
            </a:r>
            <a:endParaRPr lang="en-US" sz="1750" dirty="0"/>
          </a:p>
        </p:txBody>
      </p:sp>
      <p:sp>
        <p:nvSpPr>
          <p:cNvPr id="10" name="Shape 6">
            <a:extLst>
              <a:ext uri="{FF2B5EF4-FFF2-40B4-BE49-F238E27FC236}">
                <a16:creationId xmlns:a16="http://schemas.microsoft.com/office/drawing/2014/main" id="{CE1AD710-B6EB-A88F-0F88-7536F7BFEAF8}"/>
              </a:ext>
            </a:extLst>
          </p:cNvPr>
          <p:cNvSpPr/>
          <p:nvPr/>
        </p:nvSpPr>
        <p:spPr>
          <a:xfrm>
            <a:off x="2045613" y="3902571"/>
            <a:ext cx="10539174" cy="948214"/>
          </a:xfrm>
          <a:prstGeom prst="rect">
            <a:avLst/>
          </a:prstGeom>
          <a:solidFill>
            <a:srgbClr val="000000">
              <a:alpha val="4000"/>
            </a:srgbClr>
          </a:solidFill>
          <a:ln/>
        </p:spPr>
        <p:txBody>
          <a:bodyPr/>
          <a:lstStyle/>
          <a:p>
            <a:endParaRPr lang="en-US"/>
          </a:p>
        </p:txBody>
      </p:sp>
      <p:sp>
        <p:nvSpPr>
          <p:cNvPr id="11" name="Text 7">
            <a:extLst>
              <a:ext uri="{FF2B5EF4-FFF2-40B4-BE49-F238E27FC236}">
                <a16:creationId xmlns:a16="http://schemas.microsoft.com/office/drawing/2014/main" id="{2C89B114-4D12-2362-FB2B-5D1483780C5F}"/>
              </a:ext>
            </a:extLst>
          </p:cNvPr>
          <p:cNvSpPr/>
          <p:nvPr/>
        </p:nvSpPr>
        <p:spPr>
          <a:xfrm>
            <a:off x="2267783" y="4043422"/>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POST /orders</a:t>
            </a:r>
            <a:endParaRPr lang="en-US" sz="1750" dirty="0"/>
          </a:p>
        </p:txBody>
      </p:sp>
      <p:sp>
        <p:nvSpPr>
          <p:cNvPr id="12" name="Text 8">
            <a:extLst>
              <a:ext uri="{FF2B5EF4-FFF2-40B4-BE49-F238E27FC236}">
                <a16:creationId xmlns:a16="http://schemas.microsoft.com/office/drawing/2014/main" id="{49212815-39A6-1B8A-7D6B-D379261A755B}"/>
              </a:ext>
            </a:extLst>
          </p:cNvPr>
          <p:cNvSpPr/>
          <p:nvPr/>
        </p:nvSpPr>
        <p:spPr>
          <a:xfrm>
            <a:off x="7541181" y="4043422"/>
            <a:ext cx="4821436"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Create a new order and update the inventory accordingly</a:t>
            </a:r>
            <a:endParaRPr lang="en-US" sz="1750" dirty="0"/>
          </a:p>
        </p:txBody>
      </p:sp>
      <p:sp>
        <p:nvSpPr>
          <p:cNvPr id="13" name="Shape 9">
            <a:extLst>
              <a:ext uri="{FF2B5EF4-FFF2-40B4-BE49-F238E27FC236}">
                <a16:creationId xmlns:a16="http://schemas.microsoft.com/office/drawing/2014/main" id="{B1B89817-04EA-2577-DDB8-984924A778A3}"/>
              </a:ext>
            </a:extLst>
          </p:cNvPr>
          <p:cNvSpPr/>
          <p:nvPr/>
        </p:nvSpPr>
        <p:spPr>
          <a:xfrm>
            <a:off x="2045613" y="4850784"/>
            <a:ext cx="10539174" cy="614958"/>
          </a:xfrm>
          <a:prstGeom prst="rect">
            <a:avLst/>
          </a:prstGeom>
          <a:solidFill>
            <a:srgbClr val="FFFFFF">
              <a:alpha val="4000"/>
            </a:srgbClr>
          </a:solidFill>
          <a:ln/>
        </p:spPr>
        <p:txBody>
          <a:bodyPr/>
          <a:lstStyle/>
          <a:p>
            <a:endParaRPr lang="en-US"/>
          </a:p>
        </p:txBody>
      </p:sp>
      <p:sp>
        <p:nvSpPr>
          <p:cNvPr id="14" name="Text 10">
            <a:extLst>
              <a:ext uri="{FF2B5EF4-FFF2-40B4-BE49-F238E27FC236}">
                <a16:creationId xmlns:a16="http://schemas.microsoft.com/office/drawing/2014/main" id="{85B15C3A-96CE-77A9-C67E-70E020FD48B2}"/>
              </a:ext>
            </a:extLst>
          </p:cNvPr>
          <p:cNvSpPr/>
          <p:nvPr/>
        </p:nvSpPr>
        <p:spPr>
          <a:xfrm>
            <a:off x="2267783" y="4991635"/>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PUT /orders/{id}</a:t>
            </a:r>
            <a:endParaRPr lang="en-US" sz="1750" dirty="0"/>
          </a:p>
        </p:txBody>
      </p:sp>
      <p:sp>
        <p:nvSpPr>
          <p:cNvPr id="15" name="Text 11">
            <a:extLst>
              <a:ext uri="{FF2B5EF4-FFF2-40B4-BE49-F238E27FC236}">
                <a16:creationId xmlns:a16="http://schemas.microsoft.com/office/drawing/2014/main" id="{13F5CFA3-0F86-2C30-866B-3C4BBBAB22A1}"/>
              </a:ext>
            </a:extLst>
          </p:cNvPr>
          <p:cNvSpPr/>
          <p:nvPr/>
        </p:nvSpPr>
        <p:spPr>
          <a:xfrm>
            <a:off x="7541181" y="4991635"/>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Update the status of an existing order</a:t>
            </a:r>
            <a:endParaRPr lang="en-US" sz="1750" dirty="0"/>
          </a:p>
        </p:txBody>
      </p:sp>
      <p:sp>
        <p:nvSpPr>
          <p:cNvPr id="16" name="Shape 12">
            <a:extLst>
              <a:ext uri="{FF2B5EF4-FFF2-40B4-BE49-F238E27FC236}">
                <a16:creationId xmlns:a16="http://schemas.microsoft.com/office/drawing/2014/main" id="{BE7B5177-4E1C-5A6A-E440-61C3CAAF378B}"/>
              </a:ext>
            </a:extLst>
          </p:cNvPr>
          <p:cNvSpPr/>
          <p:nvPr/>
        </p:nvSpPr>
        <p:spPr>
          <a:xfrm>
            <a:off x="2045613" y="5465742"/>
            <a:ext cx="10539174" cy="614958"/>
          </a:xfrm>
          <a:prstGeom prst="rect">
            <a:avLst/>
          </a:prstGeom>
          <a:solidFill>
            <a:srgbClr val="000000">
              <a:alpha val="4000"/>
            </a:srgbClr>
          </a:solidFill>
          <a:ln/>
        </p:spPr>
        <p:txBody>
          <a:bodyPr/>
          <a:lstStyle/>
          <a:p>
            <a:endParaRPr lang="en-US"/>
          </a:p>
        </p:txBody>
      </p:sp>
      <p:sp>
        <p:nvSpPr>
          <p:cNvPr id="17" name="Text 13">
            <a:extLst>
              <a:ext uri="{FF2B5EF4-FFF2-40B4-BE49-F238E27FC236}">
                <a16:creationId xmlns:a16="http://schemas.microsoft.com/office/drawing/2014/main" id="{28379678-77DD-2CFC-B17E-FFFC7E908F90}"/>
              </a:ext>
            </a:extLst>
          </p:cNvPr>
          <p:cNvSpPr/>
          <p:nvPr/>
        </p:nvSpPr>
        <p:spPr>
          <a:xfrm>
            <a:off x="2267783" y="5606593"/>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DELETE /products/{id}</a:t>
            </a:r>
            <a:endParaRPr lang="en-US" sz="1750" dirty="0"/>
          </a:p>
        </p:txBody>
      </p:sp>
      <p:sp>
        <p:nvSpPr>
          <p:cNvPr id="18" name="Text 14">
            <a:extLst>
              <a:ext uri="{FF2B5EF4-FFF2-40B4-BE49-F238E27FC236}">
                <a16:creationId xmlns:a16="http://schemas.microsoft.com/office/drawing/2014/main" id="{A5E5CD87-7A2C-901F-5564-B2B0885D0FE5}"/>
              </a:ext>
            </a:extLst>
          </p:cNvPr>
          <p:cNvSpPr/>
          <p:nvPr/>
        </p:nvSpPr>
        <p:spPr>
          <a:xfrm>
            <a:off x="7541181" y="5606593"/>
            <a:ext cx="4821436" cy="33325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Remove a product from the inventory</a:t>
            </a:r>
            <a:endParaRPr lang="en-US" sz="1750" dirty="0"/>
          </a:p>
        </p:txBody>
      </p:sp>
    </p:spTree>
    <p:extLst>
      <p:ext uri="{BB962C8B-B14F-4D97-AF65-F5344CB8AC3E}">
        <p14:creationId xmlns:p14="http://schemas.microsoft.com/office/powerpoint/2010/main" val="1315503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BA2FE8C5-3716-3273-3DCA-12B67A2CE979}"/>
              </a:ext>
            </a:extLst>
          </p:cNvPr>
          <p:cNvSpPr/>
          <p:nvPr/>
        </p:nvSpPr>
        <p:spPr>
          <a:xfrm>
            <a:off x="2037993" y="2083296"/>
            <a:ext cx="8149709"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Order Processing and Fulfillment</a:t>
            </a:r>
            <a:endParaRPr lang="en-US" sz="4374" dirty="0"/>
          </a:p>
        </p:txBody>
      </p:sp>
      <p:pic>
        <p:nvPicPr>
          <p:cNvPr id="6" name="Image 1">
            <a:extLst>
              <a:ext uri="{FF2B5EF4-FFF2-40B4-BE49-F238E27FC236}">
                <a16:creationId xmlns:a16="http://schemas.microsoft.com/office/drawing/2014/main" id="{E7986482-2D69-E7B3-7F11-C51AB6232A77}"/>
              </a:ext>
            </a:extLst>
          </p:cNvPr>
          <p:cNvPicPr>
            <a:picLocks noChangeAspect="1"/>
          </p:cNvPicPr>
          <p:nvPr/>
        </p:nvPicPr>
        <p:blipFill>
          <a:blip r:embed="rId4"/>
          <a:stretch>
            <a:fillRect/>
          </a:stretch>
        </p:blipFill>
        <p:spPr>
          <a:xfrm>
            <a:off x="2037993" y="3222009"/>
            <a:ext cx="555427" cy="555427"/>
          </a:xfrm>
          <a:prstGeom prst="rect">
            <a:avLst/>
          </a:prstGeom>
        </p:spPr>
      </p:pic>
      <p:sp>
        <p:nvSpPr>
          <p:cNvPr id="7" name="Text 2">
            <a:extLst>
              <a:ext uri="{FF2B5EF4-FFF2-40B4-BE49-F238E27FC236}">
                <a16:creationId xmlns:a16="http://schemas.microsoft.com/office/drawing/2014/main" id="{6A301336-15C1-6D26-C294-C39B71026342}"/>
              </a:ext>
            </a:extLst>
          </p:cNvPr>
          <p:cNvSpPr/>
          <p:nvPr/>
        </p:nvSpPr>
        <p:spPr>
          <a:xfrm>
            <a:off x="2037993" y="3999607"/>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Placement</a:t>
            </a:r>
            <a:endParaRPr lang="en-US" sz="2187" dirty="0"/>
          </a:p>
        </p:txBody>
      </p:sp>
      <p:sp>
        <p:nvSpPr>
          <p:cNvPr id="8" name="Text 3">
            <a:extLst>
              <a:ext uri="{FF2B5EF4-FFF2-40B4-BE49-F238E27FC236}">
                <a16:creationId xmlns:a16="http://schemas.microsoft.com/office/drawing/2014/main" id="{1FE89352-4522-8317-6200-16589DA0B553}"/>
              </a:ext>
            </a:extLst>
          </p:cNvPr>
          <p:cNvSpPr/>
          <p:nvPr/>
        </p:nvSpPr>
        <p:spPr>
          <a:xfrm>
            <a:off x="2037993" y="4480024"/>
            <a:ext cx="2388632"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Customers can place orders through the frontend application.</a:t>
            </a:r>
            <a:endParaRPr lang="en-US" sz="1750" dirty="0"/>
          </a:p>
        </p:txBody>
      </p:sp>
      <p:pic>
        <p:nvPicPr>
          <p:cNvPr id="9" name="Image 2">
            <a:extLst>
              <a:ext uri="{FF2B5EF4-FFF2-40B4-BE49-F238E27FC236}">
                <a16:creationId xmlns:a16="http://schemas.microsoft.com/office/drawing/2014/main" id="{72F40129-F568-3FC0-E41F-BA9127376F42}"/>
              </a:ext>
            </a:extLst>
          </p:cNvPr>
          <p:cNvPicPr>
            <a:picLocks noChangeAspect="1"/>
          </p:cNvPicPr>
          <p:nvPr/>
        </p:nvPicPr>
        <p:blipFill>
          <a:blip r:embed="rId5"/>
          <a:stretch>
            <a:fillRect/>
          </a:stretch>
        </p:blipFill>
        <p:spPr>
          <a:xfrm>
            <a:off x="4759881" y="3222009"/>
            <a:ext cx="555427" cy="555427"/>
          </a:xfrm>
          <a:prstGeom prst="rect">
            <a:avLst/>
          </a:prstGeom>
        </p:spPr>
      </p:pic>
      <p:sp>
        <p:nvSpPr>
          <p:cNvPr id="10" name="Text 4">
            <a:extLst>
              <a:ext uri="{FF2B5EF4-FFF2-40B4-BE49-F238E27FC236}">
                <a16:creationId xmlns:a16="http://schemas.microsoft.com/office/drawing/2014/main" id="{48678717-C56E-672F-D556-580B9A60AB4B}"/>
              </a:ext>
            </a:extLst>
          </p:cNvPr>
          <p:cNvSpPr/>
          <p:nvPr/>
        </p:nvSpPr>
        <p:spPr>
          <a:xfrm>
            <a:off x="4759881" y="3999607"/>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Inventory Check</a:t>
            </a:r>
            <a:endParaRPr lang="en-US" sz="2187" dirty="0"/>
          </a:p>
        </p:txBody>
      </p:sp>
      <p:sp>
        <p:nvSpPr>
          <p:cNvPr id="11" name="Text 5">
            <a:extLst>
              <a:ext uri="{FF2B5EF4-FFF2-40B4-BE49-F238E27FC236}">
                <a16:creationId xmlns:a16="http://schemas.microsoft.com/office/drawing/2014/main" id="{0E14190D-C5FA-F6CD-7CC4-5DD1B71A5A0C}"/>
              </a:ext>
            </a:extLst>
          </p:cNvPr>
          <p:cNvSpPr/>
          <p:nvPr/>
        </p:nvSpPr>
        <p:spPr>
          <a:xfrm>
            <a:off x="4759881" y="4480024"/>
            <a:ext cx="2388632"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backend verifies product availability and updates the inventory accordingly.</a:t>
            </a:r>
            <a:endParaRPr lang="en-US" sz="1750" dirty="0"/>
          </a:p>
        </p:txBody>
      </p:sp>
      <p:pic>
        <p:nvPicPr>
          <p:cNvPr id="12" name="Image 3">
            <a:extLst>
              <a:ext uri="{FF2B5EF4-FFF2-40B4-BE49-F238E27FC236}">
                <a16:creationId xmlns:a16="http://schemas.microsoft.com/office/drawing/2014/main" id="{7078D2BC-F312-E4FF-8033-1473F733857C}"/>
              </a:ext>
            </a:extLst>
          </p:cNvPr>
          <p:cNvPicPr>
            <a:picLocks noChangeAspect="1"/>
          </p:cNvPicPr>
          <p:nvPr/>
        </p:nvPicPr>
        <p:blipFill>
          <a:blip r:embed="rId6"/>
          <a:stretch>
            <a:fillRect/>
          </a:stretch>
        </p:blipFill>
        <p:spPr>
          <a:xfrm>
            <a:off x="7481768" y="3222009"/>
            <a:ext cx="555427" cy="555427"/>
          </a:xfrm>
          <a:prstGeom prst="rect">
            <a:avLst/>
          </a:prstGeom>
        </p:spPr>
      </p:pic>
      <p:sp>
        <p:nvSpPr>
          <p:cNvPr id="13" name="Text 6">
            <a:extLst>
              <a:ext uri="{FF2B5EF4-FFF2-40B4-BE49-F238E27FC236}">
                <a16:creationId xmlns:a16="http://schemas.microsoft.com/office/drawing/2014/main" id="{A22FC96B-E53C-669E-6127-DFA29734BDAF}"/>
              </a:ext>
            </a:extLst>
          </p:cNvPr>
          <p:cNvSpPr/>
          <p:nvPr/>
        </p:nvSpPr>
        <p:spPr>
          <a:xfrm>
            <a:off x="7481768" y="3999607"/>
            <a:ext cx="2388632"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Order Fulfillment</a:t>
            </a:r>
            <a:endParaRPr lang="en-US" sz="2187" dirty="0"/>
          </a:p>
        </p:txBody>
      </p:sp>
      <p:sp>
        <p:nvSpPr>
          <p:cNvPr id="14" name="Text 7">
            <a:extLst>
              <a:ext uri="{FF2B5EF4-FFF2-40B4-BE49-F238E27FC236}">
                <a16:creationId xmlns:a16="http://schemas.microsoft.com/office/drawing/2014/main" id="{91DCFB7C-B1C4-CCA2-283E-D12B8DDB5031}"/>
              </a:ext>
            </a:extLst>
          </p:cNvPr>
          <p:cNvSpPr/>
          <p:nvPr/>
        </p:nvSpPr>
        <p:spPr>
          <a:xfrm>
            <a:off x="7481768" y="4480024"/>
            <a:ext cx="2388632" cy="1333024"/>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backend coordinates the shipping and delivery of the ordered items.</a:t>
            </a:r>
            <a:endParaRPr lang="en-US" sz="1750" dirty="0"/>
          </a:p>
        </p:txBody>
      </p:sp>
      <p:pic>
        <p:nvPicPr>
          <p:cNvPr id="15" name="Image 4">
            <a:extLst>
              <a:ext uri="{FF2B5EF4-FFF2-40B4-BE49-F238E27FC236}">
                <a16:creationId xmlns:a16="http://schemas.microsoft.com/office/drawing/2014/main" id="{282B0252-348D-2753-E254-B192591A0F7A}"/>
              </a:ext>
            </a:extLst>
          </p:cNvPr>
          <p:cNvPicPr>
            <a:picLocks noChangeAspect="1"/>
          </p:cNvPicPr>
          <p:nvPr/>
        </p:nvPicPr>
        <p:blipFill>
          <a:blip r:embed="rId7"/>
          <a:stretch>
            <a:fillRect/>
          </a:stretch>
        </p:blipFill>
        <p:spPr>
          <a:xfrm>
            <a:off x="10203656" y="3222009"/>
            <a:ext cx="555427" cy="555427"/>
          </a:xfrm>
          <a:prstGeom prst="rect">
            <a:avLst/>
          </a:prstGeom>
        </p:spPr>
      </p:pic>
      <p:sp>
        <p:nvSpPr>
          <p:cNvPr id="16" name="Text 8">
            <a:extLst>
              <a:ext uri="{FF2B5EF4-FFF2-40B4-BE49-F238E27FC236}">
                <a16:creationId xmlns:a16="http://schemas.microsoft.com/office/drawing/2014/main" id="{126AEE72-5F34-C8F6-7E69-FAABD59BCAF2}"/>
              </a:ext>
            </a:extLst>
          </p:cNvPr>
          <p:cNvSpPr/>
          <p:nvPr/>
        </p:nvSpPr>
        <p:spPr>
          <a:xfrm>
            <a:off x="10203656" y="3999607"/>
            <a:ext cx="2388751"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User Support</a:t>
            </a:r>
            <a:endParaRPr lang="en-US" sz="2187" dirty="0"/>
          </a:p>
        </p:txBody>
      </p:sp>
      <p:sp>
        <p:nvSpPr>
          <p:cNvPr id="17" name="Text 9">
            <a:extLst>
              <a:ext uri="{FF2B5EF4-FFF2-40B4-BE49-F238E27FC236}">
                <a16:creationId xmlns:a16="http://schemas.microsoft.com/office/drawing/2014/main" id="{5F45F764-4BC5-6C1C-D840-91AEA4F88641}"/>
              </a:ext>
            </a:extLst>
          </p:cNvPr>
          <p:cNvSpPr/>
          <p:nvPr/>
        </p:nvSpPr>
        <p:spPr>
          <a:xfrm>
            <a:off x="10203656" y="4480024"/>
            <a:ext cx="2388751" cy="1666280"/>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The backend provides customer support functionalities, such as order tracking and returns.</a:t>
            </a:r>
            <a:endParaRPr lang="en-US" sz="1750" dirty="0"/>
          </a:p>
        </p:txBody>
      </p:sp>
    </p:spTree>
    <p:extLst>
      <p:ext uri="{BB962C8B-B14F-4D97-AF65-F5344CB8AC3E}">
        <p14:creationId xmlns:p14="http://schemas.microsoft.com/office/powerpoint/2010/main" val="35896354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5" name="Text 1">
            <a:extLst>
              <a:ext uri="{FF2B5EF4-FFF2-40B4-BE49-F238E27FC236}">
                <a16:creationId xmlns:a16="http://schemas.microsoft.com/office/drawing/2014/main" id="{40F47A1B-7657-876B-9462-FF1D6749032D}"/>
              </a:ext>
            </a:extLst>
          </p:cNvPr>
          <p:cNvSpPr/>
          <p:nvPr/>
        </p:nvSpPr>
        <p:spPr>
          <a:xfrm>
            <a:off x="2037993" y="1494592"/>
            <a:ext cx="8742640" cy="694373"/>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Authorization Rules and User Roles</a:t>
            </a:r>
            <a:endParaRPr lang="en-US" sz="4374" dirty="0"/>
          </a:p>
        </p:txBody>
      </p:sp>
      <p:sp>
        <p:nvSpPr>
          <p:cNvPr id="6" name="Shape 2">
            <a:extLst>
              <a:ext uri="{FF2B5EF4-FFF2-40B4-BE49-F238E27FC236}">
                <a16:creationId xmlns:a16="http://schemas.microsoft.com/office/drawing/2014/main" id="{E9B41455-42B8-84B6-792F-4C59DE318D88}"/>
              </a:ext>
            </a:extLst>
          </p:cNvPr>
          <p:cNvSpPr/>
          <p:nvPr/>
        </p:nvSpPr>
        <p:spPr>
          <a:xfrm>
            <a:off x="2037993" y="2633305"/>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7" name="Text 3">
            <a:extLst>
              <a:ext uri="{FF2B5EF4-FFF2-40B4-BE49-F238E27FC236}">
                <a16:creationId xmlns:a16="http://schemas.microsoft.com/office/drawing/2014/main" id="{2F402D53-9E7F-4BB3-8258-B5C241893E18}"/>
              </a:ext>
            </a:extLst>
          </p:cNvPr>
          <p:cNvSpPr/>
          <p:nvPr/>
        </p:nvSpPr>
        <p:spPr>
          <a:xfrm>
            <a:off x="2267783" y="2863096"/>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Admin</a:t>
            </a:r>
            <a:endParaRPr lang="en-US" sz="2187" dirty="0"/>
          </a:p>
        </p:txBody>
      </p:sp>
      <p:sp>
        <p:nvSpPr>
          <p:cNvPr id="8" name="Text 4">
            <a:extLst>
              <a:ext uri="{FF2B5EF4-FFF2-40B4-BE49-F238E27FC236}">
                <a16:creationId xmlns:a16="http://schemas.microsoft.com/office/drawing/2014/main" id="{5561E949-EC24-7E91-B5D8-218A263DD7DB}"/>
              </a:ext>
            </a:extLst>
          </p:cNvPr>
          <p:cNvSpPr/>
          <p:nvPr/>
        </p:nvSpPr>
        <p:spPr>
          <a:xfrm>
            <a:off x="2267783" y="3343513"/>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Administrators can access all functionalities, including inventory management, order processing, and user management.</a:t>
            </a:r>
            <a:endParaRPr lang="en-US" sz="1750" dirty="0"/>
          </a:p>
        </p:txBody>
      </p:sp>
      <p:sp>
        <p:nvSpPr>
          <p:cNvPr id="9" name="Shape 5">
            <a:extLst>
              <a:ext uri="{FF2B5EF4-FFF2-40B4-BE49-F238E27FC236}">
                <a16:creationId xmlns:a16="http://schemas.microsoft.com/office/drawing/2014/main" id="{CD045DB8-10E1-7982-9850-31604C897770}"/>
              </a:ext>
            </a:extLst>
          </p:cNvPr>
          <p:cNvSpPr/>
          <p:nvPr/>
        </p:nvSpPr>
        <p:spPr>
          <a:xfrm>
            <a:off x="7426285" y="2633305"/>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10" name="Text 6">
            <a:extLst>
              <a:ext uri="{FF2B5EF4-FFF2-40B4-BE49-F238E27FC236}">
                <a16:creationId xmlns:a16="http://schemas.microsoft.com/office/drawing/2014/main" id="{80D9F6A1-58B3-B0C2-2DB0-DA097428AE25}"/>
              </a:ext>
            </a:extLst>
          </p:cNvPr>
          <p:cNvSpPr/>
          <p:nvPr/>
        </p:nvSpPr>
        <p:spPr>
          <a:xfrm>
            <a:off x="7656076" y="2863096"/>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Warehouse Manager</a:t>
            </a:r>
            <a:endParaRPr lang="en-US" sz="2187" dirty="0"/>
          </a:p>
        </p:txBody>
      </p:sp>
      <p:sp>
        <p:nvSpPr>
          <p:cNvPr id="11" name="Text 7">
            <a:extLst>
              <a:ext uri="{FF2B5EF4-FFF2-40B4-BE49-F238E27FC236}">
                <a16:creationId xmlns:a16="http://schemas.microsoft.com/office/drawing/2014/main" id="{0D37D235-54FF-3FCA-5E66-DA126AB265EA}"/>
              </a:ext>
            </a:extLst>
          </p:cNvPr>
          <p:cNvSpPr/>
          <p:nvPr/>
        </p:nvSpPr>
        <p:spPr>
          <a:xfrm>
            <a:off x="7656076" y="3343513"/>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Warehouse managers can view and update inventory levels, process orders, and manage shipping.</a:t>
            </a:r>
            <a:endParaRPr lang="en-US" sz="1750" dirty="0"/>
          </a:p>
        </p:txBody>
      </p:sp>
      <p:sp>
        <p:nvSpPr>
          <p:cNvPr id="12" name="Shape 8">
            <a:extLst>
              <a:ext uri="{FF2B5EF4-FFF2-40B4-BE49-F238E27FC236}">
                <a16:creationId xmlns:a16="http://schemas.microsoft.com/office/drawing/2014/main" id="{999FD97C-1313-647F-94C6-8C83311BC999}"/>
              </a:ext>
            </a:extLst>
          </p:cNvPr>
          <p:cNvSpPr/>
          <p:nvPr/>
        </p:nvSpPr>
        <p:spPr>
          <a:xfrm>
            <a:off x="2037993" y="4795242"/>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13" name="Text 9">
            <a:extLst>
              <a:ext uri="{FF2B5EF4-FFF2-40B4-BE49-F238E27FC236}">
                <a16:creationId xmlns:a16="http://schemas.microsoft.com/office/drawing/2014/main" id="{67464DD5-FD20-5D2C-938E-A267404754E8}"/>
              </a:ext>
            </a:extLst>
          </p:cNvPr>
          <p:cNvSpPr/>
          <p:nvPr/>
        </p:nvSpPr>
        <p:spPr>
          <a:xfrm>
            <a:off x="2267783" y="5025033"/>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User</a:t>
            </a:r>
            <a:endParaRPr lang="en-US" sz="2187" dirty="0"/>
          </a:p>
        </p:txBody>
      </p:sp>
      <p:sp>
        <p:nvSpPr>
          <p:cNvPr id="14" name="Text 10">
            <a:extLst>
              <a:ext uri="{FF2B5EF4-FFF2-40B4-BE49-F238E27FC236}">
                <a16:creationId xmlns:a16="http://schemas.microsoft.com/office/drawing/2014/main" id="{26A2279E-ADF2-0CDD-2A67-5B3BEB819E9C}"/>
              </a:ext>
            </a:extLst>
          </p:cNvPr>
          <p:cNvSpPr/>
          <p:nvPr/>
        </p:nvSpPr>
        <p:spPr>
          <a:xfrm>
            <a:off x="2267783" y="5505450"/>
            <a:ext cx="4706541" cy="666512"/>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User can view product information, place orders, and track the status of their orders.</a:t>
            </a:r>
            <a:endParaRPr lang="en-US" sz="1750" dirty="0"/>
          </a:p>
        </p:txBody>
      </p:sp>
      <p:sp>
        <p:nvSpPr>
          <p:cNvPr id="15" name="Shape 11">
            <a:extLst>
              <a:ext uri="{FF2B5EF4-FFF2-40B4-BE49-F238E27FC236}">
                <a16:creationId xmlns:a16="http://schemas.microsoft.com/office/drawing/2014/main" id="{CADC14B8-E654-56DB-C33A-34D265AB2F8A}"/>
              </a:ext>
            </a:extLst>
          </p:cNvPr>
          <p:cNvSpPr/>
          <p:nvPr/>
        </p:nvSpPr>
        <p:spPr>
          <a:xfrm>
            <a:off x="7426285" y="4795242"/>
            <a:ext cx="5166122" cy="1939766"/>
          </a:xfrm>
          <a:prstGeom prst="roundRect">
            <a:avLst>
              <a:gd name="adj" fmla="val 5155"/>
            </a:avLst>
          </a:prstGeom>
          <a:solidFill>
            <a:srgbClr val="182567"/>
          </a:solidFill>
          <a:ln w="7620">
            <a:solidFill>
              <a:srgbClr val="313E80"/>
            </a:solidFill>
            <a:prstDash val="solid"/>
          </a:ln>
        </p:spPr>
        <p:txBody>
          <a:bodyPr/>
          <a:lstStyle/>
          <a:p>
            <a:endParaRPr lang="en-US"/>
          </a:p>
        </p:txBody>
      </p:sp>
      <p:sp>
        <p:nvSpPr>
          <p:cNvPr id="16" name="Text 12">
            <a:extLst>
              <a:ext uri="{FF2B5EF4-FFF2-40B4-BE49-F238E27FC236}">
                <a16:creationId xmlns:a16="http://schemas.microsoft.com/office/drawing/2014/main" id="{439F0EED-7E0B-F735-EDC0-09E7BBB93AEE}"/>
              </a:ext>
            </a:extLst>
          </p:cNvPr>
          <p:cNvSpPr/>
          <p:nvPr/>
        </p:nvSpPr>
        <p:spPr>
          <a:xfrm>
            <a:off x="7656076" y="5025033"/>
            <a:ext cx="2777490" cy="347186"/>
          </a:xfrm>
          <a:prstGeom prst="rect">
            <a:avLst/>
          </a:prstGeom>
          <a:noFill/>
          <a:ln/>
        </p:spPr>
        <p:txBody>
          <a:bodyPr wrap="non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Guest</a:t>
            </a:r>
            <a:endParaRPr lang="en-US" sz="2187" dirty="0"/>
          </a:p>
        </p:txBody>
      </p:sp>
      <p:sp>
        <p:nvSpPr>
          <p:cNvPr id="17" name="Text 13">
            <a:extLst>
              <a:ext uri="{FF2B5EF4-FFF2-40B4-BE49-F238E27FC236}">
                <a16:creationId xmlns:a16="http://schemas.microsoft.com/office/drawing/2014/main" id="{2AF02B15-E90F-8E78-F383-4CEFB2A2D99A}"/>
              </a:ext>
            </a:extLst>
          </p:cNvPr>
          <p:cNvSpPr/>
          <p:nvPr/>
        </p:nvSpPr>
        <p:spPr>
          <a:xfrm>
            <a:off x="7656076" y="5505450"/>
            <a:ext cx="4706541" cy="999768"/>
          </a:xfrm>
          <a:prstGeom prst="rect">
            <a:avLst/>
          </a:prstGeom>
          <a:noFill/>
          <a:ln/>
        </p:spPr>
        <p:txBody>
          <a:bodyPr wrap="square" rtlCol="0" anchor="t"/>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Guests can only view publicly available product information and cannot access any sensitive data or functionalities.</a:t>
            </a:r>
            <a:endParaRPr lang="en-US" sz="1750" dirty="0"/>
          </a:p>
        </p:txBody>
      </p:sp>
    </p:spTree>
    <p:extLst>
      <p:ext uri="{BB962C8B-B14F-4D97-AF65-F5344CB8AC3E}">
        <p14:creationId xmlns:p14="http://schemas.microsoft.com/office/powerpoint/2010/main" val="551166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Picture 5" descr="A diagram of a person&#10;&#10;Description automatically generated with medium confidence">
            <a:extLst>
              <a:ext uri="{FF2B5EF4-FFF2-40B4-BE49-F238E27FC236}">
                <a16:creationId xmlns:a16="http://schemas.microsoft.com/office/drawing/2014/main" id="{8F5B295F-32EB-8EA4-389E-482E92AC2614}"/>
              </a:ext>
            </a:extLst>
          </p:cNvPr>
          <p:cNvPicPr>
            <a:picLocks noChangeAspect="1"/>
          </p:cNvPicPr>
          <p:nvPr/>
        </p:nvPicPr>
        <p:blipFill>
          <a:blip r:embed="rId4"/>
          <a:stretch>
            <a:fillRect/>
          </a:stretch>
        </p:blipFill>
        <p:spPr>
          <a:xfrm>
            <a:off x="0" y="350786"/>
            <a:ext cx="14630400" cy="7528028"/>
          </a:xfrm>
          <a:prstGeom prst="rect">
            <a:avLst/>
          </a:prstGeom>
        </p:spPr>
      </p:pic>
    </p:spTree>
    <p:extLst>
      <p:ext uri="{BB962C8B-B14F-4D97-AF65-F5344CB8AC3E}">
        <p14:creationId xmlns:p14="http://schemas.microsoft.com/office/powerpoint/2010/main" val="258886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599"/>
          </a:xfrm>
          <a:prstGeom prst="rect">
            <a:avLst/>
          </a:prstGeom>
        </p:spPr>
      </p:pic>
    </p:spTree>
    <p:extLst>
      <p:ext uri="{BB962C8B-B14F-4D97-AF65-F5344CB8AC3E}">
        <p14:creationId xmlns:p14="http://schemas.microsoft.com/office/powerpoint/2010/main" val="3844853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1065371"/>
            <a:ext cx="8498562"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Implementation Plan and Timeline</a:t>
            </a:r>
            <a:endParaRPr lang="en-US" sz="4374" dirty="0"/>
          </a:p>
        </p:txBody>
      </p:sp>
      <p:sp>
        <p:nvSpPr>
          <p:cNvPr id="5" name="Shape 2"/>
          <p:cNvSpPr/>
          <p:nvPr/>
        </p:nvSpPr>
        <p:spPr>
          <a:xfrm>
            <a:off x="2037993" y="4684157"/>
            <a:ext cx="10554414" cy="44410"/>
          </a:xfrm>
          <a:prstGeom prst="roundRect">
            <a:avLst>
              <a:gd name="adj" fmla="val 225151"/>
            </a:avLst>
          </a:prstGeom>
          <a:solidFill>
            <a:srgbClr val="313E80"/>
          </a:solidFill>
          <a:ln/>
        </p:spPr>
        <p:txBody>
          <a:bodyPr/>
          <a:lstStyle/>
          <a:p>
            <a:endParaRPr lang="en-US"/>
          </a:p>
        </p:txBody>
      </p:sp>
      <p:sp>
        <p:nvSpPr>
          <p:cNvPr id="6" name="Shape 3"/>
          <p:cNvSpPr/>
          <p:nvPr/>
        </p:nvSpPr>
        <p:spPr>
          <a:xfrm>
            <a:off x="4598849" y="3906619"/>
            <a:ext cx="44410" cy="777597"/>
          </a:xfrm>
          <a:prstGeom prst="roundRect">
            <a:avLst>
              <a:gd name="adj" fmla="val 225151"/>
            </a:avLst>
          </a:prstGeom>
          <a:solidFill>
            <a:srgbClr val="313E80"/>
          </a:solidFill>
          <a:ln/>
        </p:spPr>
        <p:txBody>
          <a:bodyPr/>
          <a:lstStyle/>
          <a:p>
            <a:endParaRPr lang="en-US"/>
          </a:p>
        </p:txBody>
      </p:sp>
      <p:sp>
        <p:nvSpPr>
          <p:cNvPr id="7" name="Shape 4"/>
          <p:cNvSpPr/>
          <p:nvPr/>
        </p:nvSpPr>
        <p:spPr>
          <a:xfrm>
            <a:off x="4371142" y="443418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8" name="Text 5"/>
          <p:cNvSpPr/>
          <p:nvPr/>
        </p:nvSpPr>
        <p:spPr>
          <a:xfrm>
            <a:off x="4526399" y="447585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9" name="Text 6"/>
          <p:cNvSpPr/>
          <p:nvPr/>
        </p:nvSpPr>
        <p:spPr>
          <a:xfrm>
            <a:off x="3232309" y="2204085"/>
            <a:ext cx="2777490" cy="347186"/>
          </a:xfrm>
          <a:prstGeom prst="rect">
            <a:avLst/>
          </a:prstGeom>
          <a:noFill/>
          <a:ln/>
        </p:spPr>
        <p:txBody>
          <a:bodyPr wrap="none" rtlCol="0" anchor="t"/>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Planning and Design</a:t>
            </a:r>
            <a:endParaRPr lang="en-US" sz="2187" dirty="0"/>
          </a:p>
        </p:txBody>
      </p:sp>
      <p:sp>
        <p:nvSpPr>
          <p:cNvPr id="10" name="Text 7"/>
          <p:cNvSpPr/>
          <p:nvPr/>
        </p:nvSpPr>
        <p:spPr>
          <a:xfrm>
            <a:off x="2260163" y="2684502"/>
            <a:ext cx="4721781" cy="999768"/>
          </a:xfrm>
          <a:prstGeom prst="rect">
            <a:avLst/>
          </a:prstGeom>
          <a:noFill/>
          <a:ln/>
        </p:spPr>
        <p:txBody>
          <a:bodyPr wrap="square" rtlCol="0" anchor="t"/>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Gather requirements, design the system architecture, and develop the implementation plan.</a:t>
            </a:r>
            <a:endParaRPr lang="en-US" sz="1750" dirty="0"/>
          </a:p>
        </p:txBody>
      </p:sp>
      <p:sp>
        <p:nvSpPr>
          <p:cNvPr id="11" name="Shape 8"/>
          <p:cNvSpPr/>
          <p:nvPr/>
        </p:nvSpPr>
        <p:spPr>
          <a:xfrm>
            <a:off x="7292995" y="4684097"/>
            <a:ext cx="44410" cy="777597"/>
          </a:xfrm>
          <a:prstGeom prst="roundRect">
            <a:avLst>
              <a:gd name="adj" fmla="val 225151"/>
            </a:avLst>
          </a:prstGeom>
          <a:solidFill>
            <a:srgbClr val="313E80"/>
          </a:solidFill>
          <a:ln/>
        </p:spPr>
        <p:txBody>
          <a:bodyPr/>
          <a:lstStyle/>
          <a:p>
            <a:endParaRPr lang="en-US"/>
          </a:p>
        </p:txBody>
      </p:sp>
      <p:sp>
        <p:nvSpPr>
          <p:cNvPr id="12" name="Shape 9"/>
          <p:cNvSpPr/>
          <p:nvPr/>
        </p:nvSpPr>
        <p:spPr>
          <a:xfrm>
            <a:off x="7065288" y="443418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3" name="Text 10"/>
          <p:cNvSpPr/>
          <p:nvPr/>
        </p:nvSpPr>
        <p:spPr>
          <a:xfrm>
            <a:off x="7220545" y="447585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4" name="Text 11"/>
          <p:cNvSpPr/>
          <p:nvPr/>
        </p:nvSpPr>
        <p:spPr>
          <a:xfrm>
            <a:off x="5739527" y="5684044"/>
            <a:ext cx="3151227" cy="347186"/>
          </a:xfrm>
          <a:prstGeom prst="rect">
            <a:avLst/>
          </a:prstGeom>
          <a:noFill/>
          <a:ln/>
        </p:spPr>
        <p:txBody>
          <a:bodyPr wrap="none" rtlCol="0" anchor="t"/>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Development and Testing</a:t>
            </a:r>
            <a:endParaRPr lang="en-US" sz="2187" dirty="0"/>
          </a:p>
        </p:txBody>
      </p:sp>
      <p:sp>
        <p:nvSpPr>
          <p:cNvPr id="15" name="Text 12"/>
          <p:cNvSpPr/>
          <p:nvPr/>
        </p:nvSpPr>
        <p:spPr>
          <a:xfrm>
            <a:off x="4954310" y="6164461"/>
            <a:ext cx="4721781" cy="999768"/>
          </a:xfrm>
          <a:prstGeom prst="rect">
            <a:avLst/>
          </a:prstGeom>
          <a:noFill/>
          <a:ln/>
        </p:spPr>
        <p:txBody>
          <a:bodyPr wrap="square" rtlCol="0" anchor="t"/>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Build the inventory management system, including the web application, database, and integrations.</a:t>
            </a:r>
            <a:endParaRPr lang="en-US" sz="1750" dirty="0"/>
          </a:p>
        </p:txBody>
      </p:sp>
      <p:sp>
        <p:nvSpPr>
          <p:cNvPr id="16" name="Shape 13"/>
          <p:cNvSpPr/>
          <p:nvPr/>
        </p:nvSpPr>
        <p:spPr>
          <a:xfrm>
            <a:off x="9987141" y="3906619"/>
            <a:ext cx="44410" cy="777597"/>
          </a:xfrm>
          <a:prstGeom prst="roundRect">
            <a:avLst>
              <a:gd name="adj" fmla="val 225151"/>
            </a:avLst>
          </a:prstGeom>
          <a:solidFill>
            <a:srgbClr val="313E80"/>
          </a:solidFill>
          <a:ln/>
        </p:spPr>
        <p:txBody>
          <a:bodyPr/>
          <a:lstStyle/>
          <a:p>
            <a:endParaRPr lang="en-US"/>
          </a:p>
        </p:txBody>
      </p:sp>
      <p:sp>
        <p:nvSpPr>
          <p:cNvPr id="17" name="Shape 14"/>
          <p:cNvSpPr/>
          <p:nvPr/>
        </p:nvSpPr>
        <p:spPr>
          <a:xfrm>
            <a:off x="9759434" y="443418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8" name="Text 15"/>
          <p:cNvSpPr/>
          <p:nvPr/>
        </p:nvSpPr>
        <p:spPr>
          <a:xfrm>
            <a:off x="9914692" y="447585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19" name="Text 16"/>
          <p:cNvSpPr/>
          <p:nvPr/>
        </p:nvSpPr>
        <p:spPr>
          <a:xfrm>
            <a:off x="8620601" y="2204085"/>
            <a:ext cx="2777490" cy="347186"/>
          </a:xfrm>
          <a:prstGeom prst="rect">
            <a:avLst/>
          </a:prstGeom>
          <a:noFill/>
          <a:ln/>
        </p:spPr>
        <p:txBody>
          <a:bodyPr wrap="none" rtlCol="0" anchor="t"/>
          <a:lstStyle/>
          <a:p>
            <a:pPr marL="0" indent="0" algn="ctr">
              <a:lnSpc>
                <a:spcPts val="2734"/>
              </a:lnSpc>
              <a:buNone/>
            </a:pPr>
            <a:r>
              <a:rPr lang="en-US" sz="2187" dirty="0">
                <a:solidFill>
                  <a:srgbClr val="CFD0D8"/>
                </a:solidFill>
                <a:latin typeface="Roboto" pitchFamily="34" charset="0"/>
                <a:ea typeface="Roboto" pitchFamily="34" charset="-122"/>
                <a:cs typeface="Roboto" pitchFamily="34" charset="-120"/>
              </a:rPr>
              <a:t>Pilot and Rollout</a:t>
            </a:r>
            <a:endParaRPr lang="en-US" sz="2187" dirty="0"/>
          </a:p>
        </p:txBody>
      </p:sp>
      <p:sp>
        <p:nvSpPr>
          <p:cNvPr id="20" name="Text 17"/>
          <p:cNvSpPr/>
          <p:nvPr/>
        </p:nvSpPr>
        <p:spPr>
          <a:xfrm>
            <a:off x="7648456" y="2684502"/>
            <a:ext cx="4721781" cy="999768"/>
          </a:xfrm>
          <a:prstGeom prst="rect">
            <a:avLst/>
          </a:prstGeom>
          <a:noFill/>
          <a:ln/>
        </p:spPr>
        <p:txBody>
          <a:bodyPr wrap="square" rtlCol="0" anchor="t"/>
          <a:lstStyle/>
          <a:p>
            <a:pPr marL="0" indent="0" algn="ctr">
              <a:lnSpc>
                <a:spcPts val="2624"/>
              </a:lnSpc>
              <a:buNone/>
            </a:pPr>
            <a:r>
              <a:rPr lang="en-US" sz="1750" dirty="0">
                <a:solidFill>
                  <a:srgbClr val="CFD0D8"/>
                </a:solidFill>
                <a:latin typeface="Roboto" pitchFamily="34" charset="0"/>
                <a:ea typeface="Roboto" pitchFamily="34" charset="-122"/>
                <a:cs typeface="Roboto" pitchFamily="34" charset="-120"/>
              </a:rPr>
              <a:t>Deploy the system in a pilot phase, gather feedback, and gradually expand it to all university departments.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5" name="Image 1" descr="preencoded.png">
            <a:extLst>
              <a:ext uri="{FF2B5EF4-FFF2-40B4-BE49-F238E27FC236}">
                <a16:creationId xmlns:a16="http://schemas.microsoft.com/office/drawing/2014/main" id="{01099D10-9E9C-2207-A418-47411F56ECCE}"/>
              </a:ext>
            </a:extLst>
          </p:cNvPr>
          <p:cNvPicPr>
            <a:picLocks noChangeAspect="1"/>
          </p:cNvPicPr>
          <p:nvPr/>
        </p:nvPicPr>
        <p:blipFill>
          <a:blip r:embed="rId6"/>
          <a:stretch>
            <a:fillRect/>
          </a:stretch>
        </p:blipFill>
        <p:spPr>
          <a:xfrm>
            <a:off x="9151620" y="0"/>
            <a:ext cx="5486400" cy="8229600"/>
          </a:xfrm>
          <a:prstGeom prst="rect">
            <a:avLst/>
          </a:prstGeom>
        </p:spPr>
      </p:pic>
      <p:sp>
        <p:nvSpPr>
          <p:cNvPr id="16" name="Text 1">
            <a:extLst>
              <a:ext uri="{FF2B5EF4-FFF2-40B4-BE49-F238E27FC236}">
                <a16:creationId xmlns:a16="http://schemas.microsoft.com/office/drawing/2014/main" id="{40469837-5DBA-856B-BDFE-3B1DA02F741B}"/>
              </a:ext>
            </a:extLst>
          </p:cNvPr>
          <p:cNvSpPr/>
          <p:nvPr/>
        </p:nvSpPr>
        <p:spPr>
          <a:xfrm>
            <a:off x="833199" y="2802493"/>
            <a:ext cx="7477601" cy="958215"/>
          </a:xfrm>
          <a:prstGeom prst="rect">
            <a:avLst/>
          </a:prstGeom>
          <a:noFill/>
          <a:ln/>
        </p:spPr>
        <p:txBody>
          <a:bodyPr wrap="none" rtlCol="0" anchor="t"/>
          <a:lstStyle/>
          <a:p>
            <a:pPr marL="0" indent="0">
              <a:lnSpc>
                <a:spcPts val="7545"/>
              </a:lnSpc>
              <a:buNone/>
            </a:pPr>
            <a:r>
              <a:rPr lang="en-US" sz="6036" dirty="0">
                <a:solidFill>
                  <a:srgbClr val="FFFFFF"/>
                </a:solidFill>
                <a:latin typeface="Roboto" pitchFamily="34" charset="0"/>
                <a:ea typeface="Roboto" pitchFamily="34" charset="-122"/>
                <a:cs typeface="Roboto" pitchFamily="34" charset="-120"/>
              </a:rPr>
              <a:t>System Analysis</a:t>
            </a:r>
            <a:endParaRPr lang="en-US" sz="6036" dirty="0"/>
          </a:p>
        </p:txBody>
      </p:sp>
      <p:sp>
        <p:nvSpPr>
          <p:cNvPr id="17" name="Text 2">
            <a:extLst>
              <a:ext uri="{FF2B5EF4-FFF2-40B4-BE49-F238E27FC236}">
                <a16:creationId xmlns:a16="http://schemas.microsoft.com/office/drawing/2014/main" id="{97BE436A-0847-B8FD-3FE0-5521EBF359CE}"/>
              </a:ext>
            </a:extLst>
          </p:cNvPr>
          <p:cNvSpPr/>
          <p:nvPr/>
        </p:nvSpPr>
        <p:spPr>
          <a:xfrm>
            <a:off x="833199" y="4093964"/>
            <a:ext cx="7477601" cy="1333024"/>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System analysis is the process of examining a business or organization to identify its goals, understand its operations, and determine how technology can best support those objectives. It's a crucial first step in developing effective software solutions.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6" name="Image 1" descr="preencoded.png">
            <a:extLst>
              <a:ext uri="{FF2B5EF4-FFF2-40B4-BE49-F238E27FC236}">
                <a16:creationId xmlns:a16="http://schemas.microsoft.com/office/drawing/2014/main" id="{7C0D1407-B468-4339-030F-F2D87DB91D39}"/>
              </a:ext>
            </a:extLst>
          </p:cNvPr>
          <p:cNvPicPr>
            <a:picLocks noChangeAspect="1"/>
          </p:cNvPicPr>
          <p:nvPr/>
        </p:nvPicPr>
        <p:blipFill>
          <a:blip r:embed="rId4"/>
          <a:stretch>
            <a:fillRect/>
          </a:stretch>
        </p:blipFill>
        <p:spPr>
          <a:xfrm>
            <a:off x="-7620" y="0"/>
            <a:ext cx="3657600" cy="8229600"/>
          </a:xfrm>
          <a:prstGeom prst="rect">
            <a:avLst/>
          </a:prstGeom>
        </p:spPr>
      </p:pic>
      <p:sp>
        <p:nvSpPr>
          <p:cNvPr id="7" name="Text 1">
            <a:extLst>
              <a:ext uri="{FF2B5EF4-FFF2-40B4-BE49-F238E27FC236}">
                <a16:creationId xmlns:a16="http://schemas.microsoft.com/office/drawing/2014/main" id="{68F172D3-C458-8114-A7D9-78BFED83DBF0}"/>
              </a:ext>
            </a:extLst>
          </p:cNvPr>
          <p:cNvSpPr/>
          <p:nvPr/>
        </p:nvSpPr>
        <p:spPr>
          <a:xfrm>
            <a:off x="4490799" y="1491734"/>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Process Mapping</a:t>
            </a:r>
            <a:endParaRPr lang="en-US" sz="4374" dirty="0"/>
          </a:p>
        </p:txBody>
      </p:sp>
      <p:sp>
        <p:nvSpPr>
          <p:cNvPr id="8" name="Shape 2">
            <a:extLst>
              <a:ext uri="{FF2B5EF4-FFF2-40B4-BE49-F238E27FC236}">
                <a16:creationId xmlns:a16="http://schemas.microsoft.com/office/drawing/2014/main" id="{7BFD09CA-FB5C-3A16-0F26-CA07288D65E7}"/>
              </a:ext>
            </a:extLst>
          </p:cNvPr>
          <p:cNvSpPr/>
          <p:nvPr/>
        </p:nvSpPr>
        <p:spPr>
          <a:xfrm>
            <a:off x="4801910" y="2519363"/>
            <a:ext cx="44410" cy="4218384"/>
          </a:xfrm>
          <a:prstGeom prst="roundRect">
            <a:avLst>
              <a:gd name="adj" fmla="val 225151"/>
            </a:avLst>
          </a:prstGeom>
          <a:solidFill>
            <a:srgbClr val="313E80"/>
          </a:solidFill>
          <a:ln/>
        </p:spPr>
        <p:txBody>
          <a:bodyPr/>
          <a:lstStyle/>
          <a:p>
            <a:endParaRPr lang="en-US"/>
          </a:p>
        </p:txBody>
      </p:sp>
      <p:sp>
        <p:nvSpPr>
          <p:cNvPr id="9" name="Shape 3">
            <a:extLst>
              <a:ext uri="{FF2B5EF4-FFF2-40B4-BE49-F238E27FC236}">
                <a16:creationId xmlns:a16="http://schemas.microsoft.com/office/drawing/2014/main" id="{2EA7FDE0-AC79-45EB-2BCC-EBF814ED3543}"/>
              </a:ext>
            </a:extLst>
          </p:cNvPr>
          <p:cNvSpPr/>
          <p:nvPr/>
        </p:nvSpPr>
        <p:spPr>
          <a:xfrm>
            <a:off x="5074027" y="2996982"/>
            <a:ext cx="777597" cy="44410"/>
          </a:xfrm>
          <a:prstGeom prst="roundRect">
            <a:avLst>
              <a:gd name="adj" fmla="val 225151"/>
            </a:avLst>
          </a:prstGeom>
          <a:solidFill>
            <a:srgbClr val="313E80"/>
          </a:solidFill>
          <a:ln/>
        </p:spPr>
        <p:txBody>
          <a:bodyPr/>
          <a:lstStyle/>
          <a:p>
            <a:endParaRPr lang="en-US"/>
          </a:p>
        </p:txBody>
      </p:sp>
      <p:sp>
        <p:nvSpPr>
          <p:cNvPr id="10" name="Shape 4">
            <a:extLst>
              <a:ext uri="{FF2B5EF4-FFF2-40B4-BE49-F238E27FC236}">
                <a16:creationId xmlns:a16="http://schemas.microsoft.com/office/drawing/2014/main" id="{C1AD68D1-17F0-2CAD-AA8E-B91C567A289C}"/>
              </a:ext>
            </a:extLst>
          </p:cNvPr>
          <p:cNvSpPr/>
          <p:nvPr/>
        </p:nvSpPr>
        <p:spPr>
          <a:xfrm>
            <a:off x="4574084" y="276927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1" name="Text 5">
            <a:extLst>
              <a:ext uri="{FF2B5EF4-FFF2-40B4-BE49-F238E27FC236}">
                <a16:creationId xmlns:a16="http://schemas.microsoft.com/office/drawing/2014/main" id="{8AAE293C-BEF6-8754-DCE9-0E1D3D7A1F99}"/>
              </a:ext>
            </a:extLst>
          </p:cNvPr>
          <p:cNvSpPr/>
          <p:nvPr/>
        </p:nvSpPr>
        <p:spPr>
          <a:xfrm>
            <a:off x="4729341" y="281094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1</a:t>
            </a:r>
            <a:endParaRPr lang="en-US" sz="2624" dirty="0"/>
          </a:p>
        </p:txBody>
      </p:sp>
      <p:sp>
        <p:nvSpPr>
          <p:cNvPr id="12" name="Text 6">
            <a:extLst>
              <a:ext uri="{FF2B5EF4-FFF2-40B4-BE49-F238E27FC236}">
                <a16:creationId xmlns:a16="http://schemas.microsoft.com/office/drawing/2014/main" id="{D82E14F2-5E6C-D218-872E-04E656A84DC3}"/>
              </a:ext>
            </a:extLst>
          </p:cNvPr>
          <p:cNvSpPr/>
          <p:nvPr/>
        </p:nvSpPr>
        <p:spPr>
          <a:xfrm>
            <a:off x="6046113" y="2741533"/>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Current State</a:t>
            </a:r>
            <a:endParaRPr lang="en-US" sz="2187" dirty="0"/>
          </a:p>
        </p:txBody>
      </p:sp>
      <p:sp>
        <p:nvSpPr>
          <p:cNvPr id="13" name="Text 7">
            <a:extLst>
              <a:ext uri="{FF2B5EF4-FFF2-40B4-BE49-F238E27FC236}">
                <a16:creationId xmlns:a16="http://schemas.microsoft.com/office/drawing/2014/main" id="{903346A3-4B1A-E1A3-6294-6F69DE589508}"/>
              </a:ext>
            </a:extLst>
          </p:cNvPr>
          <p:cNvSpPr/>
          <p:nvPr/>
        </p:nvSpPr>
        <p:spPr>
          <a:xfrm>
            <a:off x="6046113" y="3221950"/>
            <a:ext cx="7751088"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Document the existing workflows and procedures.</a:t>
            </a:r>
            <a:endParaRPr lang="en-US" sz="1750" dirty="0"/>
          </a:p>
        </p:txBody>
      </p:sp>
      <p:sp>
        <p:nvSpPr>
          <p:cNvPr id="14" name="Shape 8">
            <a:extLst>
              <a:ext uri="{FF2B5EF4-FFF2-40B4-BE49-F238E27FC236}">
                <a16:creationId xmlns:a16="http://schemas.microsoft.com/office/drawing/2014/main" id="{94C9F82A-6AC4-07E0-7657-B4CE7B521B92}"/>
              </a:ext>
            </a:extLst>
          </p:cNvPr>
          <p:cNvSpPr/>
          <p:nvPr/>
        </p:nvSpPr>
        <p:spPr>
          <a:xfrm>
            <a:off x="5074027" y="4477167"/>
            <a:ext cx="777597" cy="44410"/>
          </a:xfrm>
          <a:prstGeom prst="roundRect">
            <a:avLst>
              <a:gd name="adj" fmla="val 225151"/>
            </a:avLst>
          </a:prstGeom>
          <a:solidFill>
            <a:srgbClr val="313E80"/>
          </a:solidFill>
          <a:ln/>
        </p:spPr>
        <p:txBody>
          <a:bodyPr/>
          <a:lstStyle/>
          <a:p>
            <a:endParaRPr lang="en-US"/>
          </a:p>
        </p:txBody>
      </p:sp>
      <p:sp>
        <p:nvSpPr>
          <p:cNvPr id="15" name="Shape 9">
            <a:extLst>
              <a:ext uri="{FF2B5EF4-FFF2-40B4-BE49-F238E27FC236}">
                <a16:creationId xmlns:a16="http://schemas.microsoft.com/office/drawing/2014/main" id="{ACA0A208-748E-427A-0B7C-589A89257011}"/>
              </a:ext>
            </a:extLst>
          </p:cNvPr>
          <p:cNvSpPr/>
          <p:nvPr/>
        </p:nvSpPr>
        <p:spPr>
          <a:xfrm>
            <a:off x="4574084" y="4249460"/>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16" name="Text 10">
            <a:extLst>
              <a:ext uri="{FF2B5EF4-FFF2-40B4-BE49-F238E27FC236}">
                <a16:creationId xmlns:a16="http://schemas.microsoft.com/office/drawing/2014/main" id="{84C3A3E3-937E-2E08-096F-2D0E3258FB85}"/>
              </a:ext>
            </a:extLst>
          </p:cNvPr>
          <p:cNvSpPr/>
          <p:nvPr/>
        </p:nvSpPr>
        <p:spPr>
          <a:xfrm>
            <a:off x="4729341" y="4291132"/>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2</a:t>
            </a:r>
            <a:endParaRPr lang="en-US" sz="2624" dirty="0"/>
          </a:p>
        </p:txBody>
      </p:sp>
      <p:sp>
        <p:nvSpPr>
          <p:cNvPr id="17" name="Text 11">
            <a:extLst>
              <a:ext uri="{FF2B5EF4-FFF2-40B4-BE49-F238E27FC236}">
                <a16:creationId xmlns:a16="http://schemas.microsoft.com/office/drawing/2014/main" id="{7F5697F6-64C2-5CD3-2FCD-8E5F8CB529FB}"/>
              </a:ext>
            </a:extLst>
          </p:cNvPr>
          <p:cNvSpPr/>
          <p:nvPr/>
        </p:nvSpPr>
        <p:spPr>
          <a:xfrm>
            <a:off x="6046113" y="4221718"/>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Identify Pain Points</a:t>
            </a:r>
            <a:endParaRPr lang="en-US" sz="2187" dirty="0"/>
          </a:p>
        </p:txBody>
      </p:sp>
      <p:sp>
        <p:nvSpPr>
          <p:cNvPr id="18" name="Text 12">
            <a:extLst>
              <a:ext uri="{FF2B5EF4-FFF2-40B4-BE49-F238E27FC236}">
                <a16:creationId xmlns:a16="http://schemas.microsoft.com/office/drawing/2014/main" id="{C826AE7B-1006-1772-C07C-DAB1A31DA226}"/>
              </a:ext>
            </a:extLst>
          </p:cNvPr>
          <p:cNvSpPr/>
          <p:nvPr/>
        </p:nvSpPr>
        <p:spPr>
          <a:xfrm>
            <a:off x="6046113" y="4702135"/>
            <a:ext cx="7751088"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Analyze the current process to find opportunities for improvement.</a:t>
            </a:r>
            <a:endParaRPr lang="en-US" sz="1750" dirty="0"/>
          </a:p>
        </p:txBody>
      </p:sp>
      <p:sp>
        <p:nvSpPr>
          <p:cNvPr id="19" name="Shape 13">
            <a:extLst>
              <a:ext uri="{FF2B5EF4-FFF2-40B4-BE49-F238E27FC236}">
                <a16:creationId xmlns:a16="http://schemas.microsoft.com/office/drawing/2014/main" id="{A9B9B667-01B9-0C1C-1B76-5A45A001142E}"/>
              </a:ext>
            </a:extLst>
          </p:cNvPr>
          <p:cNvSpPr/>
          <p:nvPr/>
        </p:nvSpPr>
        <p:spPr>
          <a:xfrm>
            <a:off x="5074027" y="5957352"/>
            <a:ext cx="777597" cy="44410"/>
          </a:xfrm>
          <a:prstGeom prst="roundRect">
            <a:avLst>
              <a:gd name="adj" fmla="val 225151"/>
            </a:avLst>
          </a:prstGeom>
          <a:solidFill>
            <a:srgbClr val="313E80"/>
          </a:solidFill>
          <a:ln/>
        </p:spPr>
        <p:txBody>
          <a:bodyPr/>
          <a:lstStyle/>
          <a:p>
            <a:endParaRPr lang="en-US"/>
          </a:p>
        </p:txBody>
      </p:sp>
      <p:sp>
        <p:nvSpPr>
          <p:cNvPr id="20" name="Shape 14">
            <a:extLst>
              <a:ext uri="{FF2B5EF4-FFF2-40B4-BE49-F238E27FC236}">
                <a16:creationId xmlns:a16="http://schemas.microsoft.com/office/drawing/2014/main" id="{86345691-8552-708E-66F1-4E31694E1F02}"/>
              </a:ext>
            </a:extLst>
          </p:cNvPr>
          <p:cNvSpPr/>
          <p:nvPr/>
        </p:nvSpPr>
        <p:spPr>
          <a:xfrm>
            <a:off x="4574084" y="5729645"/>
            <a:ext cx="499943" cy="499943"/>
          </a:xfrm>
          <a:prstGeom prst="roundRect">
            <a:avLst>
              <a:gd name="adj" fmla="val 20000"/>
            </a:avLst>
          </a:prstGeom>
          <a:solidFill>
            <a:srgbClr val="182567"/>
          </a:solidFill>
          <a:ln w="7620">
            <a:solidFill>
              <a:srgbClr val="313E80"/>
            </a:solidFill>
            <a:prstDash val="solid"/>
          </a:ln>
        </p:spPr>
        <p:txBody>
          <a:bodyPr/>
          <a:lstStyle/>
          <a:p>
            <a:endParaRPr lang="en-US"/>
          </a:p>
        </p:txBody>
      </p:sp>
      <p:sp>
        <p:nvSpPr>
          <p:cNvPr id="21" name="Text 15">
            <a:extLst>
              <a:ext uri="{FF2B5EF4-FFF2-40B4-BE49-F238E27FC236}">
                <a16:creationId xmlns:a16="http://schemas.microsoft.com/office/drawing/2014/main" id="{F6DE8254-3C13-92AB-EDBF-891FF94A5644}"/>
              </a:ext>
            </a:extLst>
          </p:cNvPr>
          <p:cNvSpPr/>
          <p:nvPr/>
        </p:nvSpPr>
        <p:spPr>
          <a:xfrm>
            <a:off x="4729341" y="5771317"/>
            <a:ext cx="189428" cy="416481"/>
          </a:xfrm>
          <a:prstGeom prst="rect">
            <a:avLst/>
          </a:prstGeom>
          <a:noFill/>
          <a:ln/>
        </p:spPr>
        <p:txBody>
          <a:bodyPr wrap="none" rtlCol="0" anchor="t"/>
          <a:lstStyle/>
          <a:p>
            <a:pPr marL="0" indent="0" algn="ctr">
              <a:lnSpc>
                <a:spcPts val="3281"/>
              </a:lnSpc>
              <a:buNone/>
            </a:pPr>
            <a:r>
              <a:rPr lang="en-US" sz="2624" dirty="0">
                <a:solidFill>
                  <a:srgbClr val="CFD0D8"/>
                </a:solidFill>
                <a:latin typeface="Roboto" pitchFamily="34" charset="0"/>
                <a:ea typeface="Roboto" pitchFamily="34" charset="-122"/>
                <a:cs typeface="Roboto" pitchFamily="34" charset="-120"/>
              </a:rPr>
              <a:t>3</a:t>
            </a:r>
            <a:endParaRPr lang="en-US" sz="2624" dirty="0"/>
          </a:p>
        </p:txBody>
      </p:sp>
      <p:sp>
        <p:nvSpPr>
          <p:cNvPr id="22" name="Text 16">
            <a:extLst>
              <a:ext uri="{FF2B5EF4-FFF2-40B4-BE49-F238E27FC236}">
                <a16:creationId xmlns:a16="http://schemas.microsoft.com/office/drawing/2014/main" id="{F10E1037-C104-966D-CF61-7384BBD4C16E}"/>
              </a:ext>
            </a:extLst>
          </p:cNvPr>
          <p:cNvSpPr/>
          <p:nvPr/>
        </p:nvSpPr>
        <p:spPr>
          <a:xfrm>
            <a:off x="6046113" y="5701903"/>
            <a:ext cx="2777490" cy="347186"/>
          </a:xfrm>
          <a:prstGeom prst="rect">
            <a:avLst/>
          </a:prstGeom>
          <a:noFill/>
          <a:ln/>
        </p:spPr>
        <p:txBody>
          <a:bodyPr wrap="none" rtlCol="0" anchor="t"/>
          <a:lstStyle/>
          <a:p>
            <a:pPr marL="0" indent="0" algn="l">
              <a:lnSpc>
                <a:spcPts val="2734"/>
              </a:lnSpc>
              <a:buNone/>
            </a:pPr>
            <a:r>
              <a:rPr lang="en-US" sz="2187" dirty="0">
                <a:solidFill>
                  <a:srgbClr val="CFD0D8"/>
                </a:solidFill>
                <a:latin typeface="Roboto" pitchFamily="34" charset="0"/>
                <a:ea typeface="Roboto" pitchFamily="34" charset="-122"/>
                <a:cs typeface="Roboto" pitchFamily="34" charset="-120"/>
              </a:rPr>
              <a:t>Future State</a:t>
            </a:r>
            <a:endParaRPr lang="en-US" sz="2187" dirty="0"/>
          </a:p>
        </p:txBody>
      </p:sp>
      <p:sp>
        <p:nvSpPr>
          <p:cNvPr id="23" name="Text 17">
            <a:extLst>
              <a:ext uri="{FF2B5EF4-FFF2-40B4-BE49-F238E27FC236}">
                <a16:creationId xmlns:a16="http://schemas.microsoft.com/office/drawing/2014/main" id="{83291793-0D82-2644-57D5-C28C5BBD1813}"/>
              </a:ext>
            </a:extLst>
          </p:cNvPr>
          <p:cNvSpPr/>
          <p:nvPr/>
        </p:nvSpPr>
        <p:spPr>
          <a:xfrm>
            <a:off x="6046113" y="6182320"/>
            <a:ext cx="7751088" cy="333256"/>
          </a:xfrm>
          <a:prstGeom prst="rect">
            <a:avLst/>
          </a:prstGeom>
          <a:noFill/>
          <a:ln/>
        </p:spPr>
        <p:txBody>
          <a:bodyPr wrap="none" rtlCol="0" anchor="t"/>
          <a:lstStyle/>
          <a:p>
            <a:pPr marL="0" indent="0" algn="l">
              <a:lnSpc>
                <a:spcPts val="2624"/>
              </a:lnSpc>
              <a:buNone/>
            </a:pPr>
            <a:r>
              <a:rPr lang="en-US" sz="1750" dirty="0">
                <a:solidFill>
                  <a:srgbClr val="CFD0D8"/>
                </a:solidFill>
                <a:latin typeface="Roboto" pitchFamily="34" charset="0"/>
                <a:ea typeface="Roboto" pitchFamily="34" charset="-122"/>
                <a:cs typeface="Roboto" pitchFamily="34" charset="-120"/>
              </a:rPr>
              <a:t>Design the desired future state, incorporating stakeholder feedback.</a:t>
            </a:r>
            <a:endParaRPr lang="en-US" sz="1750" dirty="0"/>
          </a:p>
        </p:txBody>
      </p:sp>
    </p:spTree>
    <p:extLst>
      <p:ext uri="{BB962C8B-B14F-4D97-AF65-F5344CB8AC3E}">
        <p14:creationId xmlns:p14="http://schemas.microsoft.com/office/powerpoint/2010/main" val="74807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905"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8FF34F9E-DD0F-AE6B-1466-265A455187DF}"/>
              </a:ext>
            </a:extLst>
          </p:cNvPr>
          <p:cNvSpPr/>
          <p:nvPr/>
        </p:nvSpPr>
        <p:spPr>
          <a:xfrm>
            <a:off x="2037993" y="2605326"/>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Problem Identification</a:t>
            </a:r>
            <a:endParaRPr lang="en-US" sz="4374" dirty="0"/>
          </a:p>
        </p:txBody>
      </p:sp>
      <p:sp>
        <p:nvSpPr>
          <p:cNvPr id="7" name="Text 2">
            <a:extLst>
              <a:ext uri="{FF2B5EF4-FFF2-40B4-BE49-F238E27FC236}">
                <a16:creationId xmlns:a16="http://schemas.microsoft.com/office/drawing/2014/main" id="{EAEA63BC-F898-2740-B1CD-811D0BAE987A}"/>
              </a:ext>
            </a:extLst>
          </p:cNvPr>
          <p:cNvSpPr/>
          <p:nvPr/>
        </p:nvSpPr>
        <p:spPr>
          <a:xfrm>
            <a:off x="2037993" y="3855125"/>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Bottlenecks</a:t>
            </a:r>
            <a:endParaRPr lang="en-US" sz="2187" dirty="0"/>
          </a:p>
        </p:txBody>
      </p:sp>
      <p:sp>
        <p:nvSpPr>
          <p:cNvPr id="8" name="Text 3">
            <a:extLst>
              <a:ext uri="{FF2B5EF4-FFF2-40B4-BE49-F238E27FC236}">
                <a16:creationId xmlns:a16="http://schemas.microsoft.com/office/drawing/2014/main" id="{FA174870-B8CC-6A9B-99C4-63B16B1A5961}"/>
              </a:ext>
            </a:extLst>
          </p:cNvPr>
          <p:cNvSpPr/>
          <p:nvPr/>
        </p:nvSpPr>
        <p:spPr>
          <a:xfrm>
            <a:off x="2037993" y="4424482"/>
            <a:ext cx="3156347" cy="999768"/>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Pinpoint areas where the current process is inefficient or slow.</a:t>
            </a:r>
            <a:endParaRPr lang="en-US" sz="1750" dirty="0"/>
          </a:p>
        </p:txBody>
      </p:sp>
      <p:sp>
        <p:nvSpPr>
          <p:cNvPr id="9" name="Text 4">
            <a:extLst>
              <a:ext uri="{FF2B5EF4-FFF2-40B4-BE49-F238E27FC236}">
                <a16:creationId xmlns:a16="http://schemas.microsoft.com/office/drawing/2014/main" id="{6CE0070A-C4A5-4D42-C86B-AA856B12F7D4}"/>
              </a:ext>
            </a:extLst>
          </p:cNvPr>
          <p:cNvSpPr/>
          <p:nvPr/>
        </p:nvSpPr>
        <p:spPr>
          <a:xfrm>
            <a:off x="5743932" y="3855125"/>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Redundancies</a:t>
            </a:r>
            <a:endParaRPr lang="en-US" sz="2187" dirty="0"/>
          </a:p>
        </p:txBody>
      </p:sp>
      <p:sp>
        <p:nvSpPr>
          <p:cNvPr id="10" name="Text 5">
            <a:extLst>
              <a:ext uri="{FF2B5EF4-FFF2-40B4-BE49-F238E27FC236}">
                <a16:creationId xmlns:a16="http://schemas.microsoft.com/office/drawing/2014/main" id="{6898A570-E1EB-AFF6-1BF7-1320A651FBDF}"/>
              </a:ext>
            </a:extLst>
          </p:cNvPr>
          <p:cNvSpPr/>
          <p:nvPr/>
        </p:nvSpPr>
        <p:spPr>
          <a:xfrm>
            <a:off x="5743932" y="4424482"/>
            <a:ext cx="3156347"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Identify duplicate tasks or data that can be streamlined.</a:t>
            </a:r>
            <a:endParaRPr lang="en-US" sz="1750" dirty="0"/>
          </a:p>
        </p:txBody>
      </p:sp>
      <p:sp>
        <p:nvSpPr>
          <p:cNvPr id="11" name="Text 6">
            <a:extLst>
              <a:ext uri="{FF2B5EF4-FFF2-40B4-BE49-F238E27FC236}">
                <a16:creationId xmlns:a16="http://schemas.microsoft.com/office/drawing/2014/main" id="{6AC0C666-F9E8-7EC8-22CB-5E72AF9A38A7}"/>
              </a:ext>
            </a:extLst>
          </p:cNvPr>
          <p:cNvSpPr/>
          <p:nvPr/>
        </p:nvSpPr>
        <p:spPr>
          <a:xfrm>
            <a:off x="9449872" y="3855125"/>
            <a:ext cx="2777490" cy="347186"/>
          </a:xfrm>
          <a:prstGeom prst="rect">
            <a:avLst/>
          </a:prstGeom>
          <a:noFill/>
          <a:ln/>
        </p:spPr>
        <p:txBody>
          <a:bodyPr wrap="none" rtlCol="0" anchor="t"/>
          <a:lstStyle/>
          <a:p>
            <a:pPr marL="0" indent="0">
              <a:lnSpc>
                <a:spcPts val="2734"/>
              </a:lnSpc>
              <a:buNone/>
            </a:pPr>
            <a:r>
              <a:rPr lang="en-US" sz="2187" dirty="0">
                <a:solidFill>
                  <a:srgbClr val="FFFFFF"/>
                </a:solidFill>
                <a:latin typeface="Roboto" pitchFamily="34" charset="0"/>
                <a:ea typeface="Roboto" pitchFamily="34" charset="-122"/>
                <a:cs typeface="Roboto" pitchFamily="34" charset="-120"/>
              </a:rPr>
              <a:t>Gaps</a:t>
            </a:r>
            <a:endParaRPr lang="en-US" sz="2187" dirty="0"/>
          </a:p>
        </p:txBody>
      </p:sp>
      <p:sp>
        <p:nvSpPr>
          <p:cNvPr id="12" name="Text 7">
            <a:extLst>
              <a:ext uri="{FF2B5EF4-FFF2-40B4-BE49-F238E27FC236}">
                <a16:creationId xmlns:a16="http://schemas.microsoft.com/office/drawing/2014/main" id="{F6232235-CB1B-C362-E681-D3C9A6C0C222}"/>
              </a:ext>
            </a:extLst>
          </p:cNvPr>
          <p:cNvSpPr/>
          <p:nvPr/>
        </p:nvSpPr>
        <p:spPr>
          <a:xfrm>
            <a:off x="9449872" y="4424482"/>
            <a:ext cx="3156347"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Recognize missing functionality or information that users need.</a:t>
            </a:r>
            <a:endParaRPr lang="en-US" sz="1750" dirty="0"/>
          </a:p>
        </p:txBody>
      </p:sp>
    </p:spTree>
    <p:extLst>
      <p:ext uri="{BB962C8B-B14F-4D97-AF65-F5344CB8AC3E}">
        <p14:creationId xmlns:p14="http://schemas.microsoft.com/office/powerpoint/2010/main" val="2870119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75000"/>
            </a:srgbClr>
          </a:solidFill>
          <a:ln/>
        </p:spPr>
        <p:txBody>
          <a:bodyPr/>
          <a:lstStyle/>
          <a:p>
            <a:endParaRPr lang="en-US"/>
          </a:p>
        </p:txBody>
      </p:sp>
      <p:sp>
        <p:nvSpPr>
          <p:cNvPr id="4" name="Text 1"/>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sp>
        <p:nvSpPr>
          <p:cNvPr id="6" name="Text 1">
            <a:extLst>
              <a:ext uri="{FF2B5EF4-FFF2-40B4-BE49-F238E27FC236}">
                <a16:creationId xmlns:a16="http://schemas.microsoft.com/office/drawing/2014/main" id="{150E43B2-6E45-493F-91BC-2922A5928D95}"/>
              </a:ext>
            </a:extLst>
          </p:cNvPr>
          <p:cNvSpPr/>
          <p:nvPr/>
        </p:nvSpPr>
        <p:spPr>
          <a:xfrm>
            <a:off x="2190393" y="1980248"/>
            <a:ext cx="5554980" cy="694373"/>
          </a:xfrm>
          <a:prstGeom prst="rect">
            <a:avLst/>
          </a:prstGeom>
          <a:noFill/>
          <a:ln/>
        </p:spPr>
        <p:txBody>
          <a:bodyPr wrap="none" rtlCol="0" anchor="t"/>
          <a:lstStyle/>
          <a:p>
            <a:pPr marL="0" indent="0">
              <a:lnSpc>
                <a:spcPts val="5468"/>
              </a:lnSpc>
              <a:buNone/>
            </a:pPr>
            <a:r>
              <a:rPr lang="en-US" sz="4374" dirty="0">
                <a:solidFill>
                  <a:srgbClr val="FFFFFF"/>
                </a:solidFill>
                <a:latin typeface="Roboto" pitchFamily="34" charset="0"/>
                <a:ea typeface="Roboto" pitchFamily="34" charset="-122"/>
                <a:cs typeface="Roboto" pitchFamily="34" charset="-120"/>
              </a:rPr>
              <a:t>Feasibility Study</a:t>
            </a:r>
            <a:endParaRPr lang="en-US" sz="4374" dirty="0"/>
          </a:p>
        </p:txBody>
      </p:sp>
      <p:sp>
        <p:nvSpPr>
          <p:cNvPr id="7" name="Shape 2">
            <a:extLst>
              <a:ext uri="{FF2B5EF4-FFF2-40B4-BE49-F238E27FC236}">
                <a16:creationId xmlns:a16="http://schemas.microsoft.com/office/drawing/2014/main" id="{ACCF2EBC-A69A-3A5D-47E7-02D04E20F20E}"/>
              </a:ext>
            </a:extLst>
          </p:cNvPr>
          <p:cNvSpPr/>
          <p:nvPr/>
        </p:nvSpPr>
        <p:spPr>
          <a:xfrm>
            <a:off x="2197060" y="3246281"/>
            <a:ext cx="5166122" cy="1606510"/>
          </a:xfrm>
          <a:prstGeom prst="roundRect">
            <a:avLst>
              <a:gd name="adj" fmla="val 6224"/>
            </a:avLst>
          </a:prstGeom>
          <a:solidFill>
            <a:srgbClr val="182567"/>
          </a:solidFill>
          <a:ln w="7620">
            <a:solidFill>
              <a:srgbClr val="313E80"/>
            </a:solidFill>
            <a:prstDash val="solid"/>
          </a:ln>
        </p:spPr>
        <p:txBody>
          <a:bodyPr/>
          <a:lstStyle/>
          <a:p>
            <a:endParaRPr lang="en-US"/>
          </a:p>
        </p:txBody>
      </p:sp>
      <p:sp>
        <p:nvSpPr>
          <p:cNvPr id="8" name="Text 3">
            <a:extLst>
              <a:ext uri="{FF2B5EF4-FFF2-40B4-BE49-F238E27FC236}">
                <a16:creationId xmlns:a16="http://schemas.microsoft.com/office/drawing/2014/main" id="{6ABD7E3F-A755-73E1-D08C-D2D5C4B54207}"/>
              </a:ext>
            </a:extLst>
          </p:cNvPr>
          <p:cNvSpPr/>
          <p:nvPr/>
        </p:nvSpPr>
        <p:spPr>
          <a:xfrm>
            <a:off x="2420183" y="3348752"/>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Technical Feasibility</a:t>
            </a:r>
            <a:endParaRPr lang="en-US" sz="2187" dirty="0"/>
          </a:p>
        </p:txBody>
      </p:sp>
      <p:sp>
        <p:nvSpPr>
          <p:cNvPr id="9" name="Text 4">
            <a:extLst>
              <a:ext uri="{FF2B5EF4-FFF2-40B4-BE49-F238E27FC236}">
                <a16:creationId xmlns:a16="http://schemas.microsoft.com/office/drawing/2014/main" id="{98673A9B-AC4F-7715-51FB-133B5A5CEC80}"/>
              </a:ext>
            </a:extLst>
          </p:cNvPr>
          <p:cNvSpPr/>
          <p:nvPr/>
        </p:nvSpPr>
        <p:spPr>
          <a:xfrm>
            <a:off x="2420183" y="3829169"/>
            <a:ext cx="4706541"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Assess the technical requirements and capabilities needed to implement the solution.</a:t>
            </a:r>
            <a:endParaRPr lang="en-US" sz="1750" dirty="0"/>
          </a:p>
        </p:txBody>
      </p:sp>
      <p:sp>
        <p:nvSpPr>
          <p:cNvPr id="10" name="Shape 5">
            <a:extLst>
              <a:ext uri="{FF2B5EF4-FFF2-40B4-BE49-F238E27FC236}">
                <a16:creationId xmlns:a16="http://schemas.microsoft.com/office/drawing/2014/main" id="{4427B39C-25B7-88CB-B45A-BB3BC7C8A6BA}"/>
              </a:ext>
            </a:extLst>
          </p:cNvPr>
          <p:cNvSpPr/>
          <p:nvPr/>
        </p:nvSpPr>
        <p:spPr>
          <a:xfrm>
            <a:off x="7696078" y="3118961"/>
            <a:ext cx="5166122" cy="1606510"/>
          </a:xfrm>
          <a:prstGeom prst="roundRect">
            <a:avLst>
              <a:gd name="adj" fmla="val 6224"/>
            </a:avLst>
          </a:prstGeom>
          <a:solidFill>
            <a:srgbClr val="182567"/>
          </a:solidFill>
          <a:ln w="7620">
            <a:solidFill>
              <a:srgbClr val="313E80"/>
            </a:solidFill>
            <a:prstDash val="solid"/>
          </a:ln>
        </p:spPr>
        <p:txBody>
          <a:bodyPr/>
          <a:lstStyle/>
          <a:p>
            <a:endParaRPr lang="en-US"/>
          </a:p>
        </p:txBody>
      </p:sp>
      <p:sp>
        <p:nvSpPr>
          <p:cNvPr id="11" name="Text 6">
            <a:extLst>
              <a:ext uri="{FF2B5EF4-FFF2-40B4-BE49-F238E27FC236}">
                <a16:creationId xmlns:a16="http://schemas.microsoft.com/office/drawing/2014/main" id="{F789B494-EB2D-A4F0-0ED0-BB4661129083}"/>
              </a:ext>
            </a:extLst>
          </p:cNvPr>
          <p:cNvSpPr/>
          <p:nvPr/>
        </p:nvSpPr>
        <p:spPr>
          <a:xfrm>
            <a:off x="7808476" y="3348752"/>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Economic Feasibility</a:t>
            </a:r>
            <a:endParaRPr lang="en-US" sz="2187" dirty="0"/>
          </a:p>
        </p:txBody>
      </p:sp>
      <p:sp>
        <p:nvSpPr>
          <p:cNvPr id="12" name="Text 7">
            <a:extLst>
              <a:ext uri="{FF2B5EF4-FFF2-40B4-BE49-F238E27FC236}">
                <a16:creationId xmlns:a16="http://schemas.microsoft.com/office/drawing/2014/main" id="{8456FB3D-95E0-46E4-8A94-5A8C5CFD4E01}"/>
              </a:ext>
            </a:extLst>
          </p:cNvPr>
          <p:cNvSpPr/>
          <p:nvPr/>
        </p:nvSpPr>
        <p:spPr>
          <a:xfrm>
            <a:off x="7808476" y="3829169"/>
            <a:ext cx="4706541"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Evaluate the costs and potential return on investment for the project.</a:t>
            </a:r>
            <a:endParaRPr lang="en-US" sz="1750" dirty="0"/>
          </a:p>
        </p:txBody>
      </p:sp>
      <p:sp>
        <p:nvSpPr>
          <p:cNvPr id="13" name="Shape 8">
            <a:extLst>
              <a:ext uri="{FF2B5EF4-FFF2-40B4-BE49-F238E27FC236}">
                <a16:creationId xmlns:a16="http://schemas.microsoft.com/office/drawing/2014/main" id="{C2BA8B4B-8CEC-B960-5248-A8F790C81BE1}"/>
              </a:ext>
            </a:extLst>
          </p:cNvPr>
          <p:cNvSpPr/>
          <p:nvPr/>
        </p:nvSpPr>
        <p:spPr>
          <a:xfrm>
            <a:off x="2190393" y="4947642"/>
            <a:ext cx="5166122" cy="1606510"/>
          </a:xfrm>
          <a:prstGeom prst="roundRect">
            <a:avLst>
              <a:gd name="adj" fmla="val 6224"/>
            </a:avLst>
          </a:prstGeom>
          <a:solidFill>
            <a:srgbClr val="182567"/>
          </a:solidFill>
          <a:ln w="7620">
            <a:solidFill>
              <a:srgbClr val="313E80"/>
            </a:solidFill>
            <a:prstDash val="solid"/>
          </a:ln>
        </p:spPr>
        <p:txBody>
          <a:bodyPr/>
          <a:lstStyle/>
          <a:p>
            <a:endParaRPr lang="en-US"/>
          </a:p>
        </p:txBody>
      </p:sp>
      <p:sp>
        <p:nvSpPr>
          <p:cNvPr id="14" name="Text 9">
            <a:extLst>
              <a:ext uri="{FF2B5EF4-FFF2-40B4-BE49-F238E27FC236}">
                <a16:creationId xmlns:a16="http://schemas.microsoft.com/office/drawing/2014/main" id="{4E1CD3DD-ABC0-22A0-652C-AE77EF767A61}"/>
              </a:ext>
            </a:extLst>
          </p:cNvPr>
          <p:cNvSpPr/>
          <p:nvPr/>
        </p:nvSpPr>
        <p:spPr>
          <a:xfrm>
            <a:off x="2420183" y="517743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Operational Feasibility</a:t>
            </a:r>
            <a:endParaRPr lang="en-US" sz="2187" dirty="0"/>
          </a:p>
        </p:txBody>
      </p:sp>
      <p:sp>
        <p:nvSpPr>
          <p:cNvPr id="15" name="Text 10">
            <a:extLst>
              <a:ext uri="{FF2B5EF4-FFF2-40B4-BE49-F238E27FC236}">
                <a16:creationId xmlns:a16="http://schemas.microsoft.com/office/drawing/2014/main" id="{AC52E1D1-360F-DEAE-4662-B2DEE0348AFA}"/>
              </a:ext>
            </a:extLst>
          </p:cNvPr>
          <p:cNvSpPr/>
          <p:nvPr/>
        </p:nvSpPr>
        <p:spPr>
          <a:xfrm>
            <a:off x="2420183" y="5657850"/>
            <a:ext cx="4706541"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Determine if the organization has the resources and expertise to support the new system.</a:t>
            </a:r>
            <a:endParaRPr lang="en-US" sz="1750" dirty="0"/>
          </a:p>
        </p:txBody>
      </p:sp>
      <p:sp>
        <p:nvSpPr>
          <p:cNvPr id="16" name="Shape 11">
            <a:extLst>
              <a:ext uri="{FF2B5EF4-FFF2-40B4-BE49-F238E27FC236}">
                <a16:creationId xmlns:a16="http://schemas.microsoft.com/office/drawing/2014/main" id="{C8A18217-808B-17F4-1061-39FFCA3D3A9A}"/>
              </a:ext>
            </a:extLst>
          </p:cNvPr>
          <p:cNvSpPr/>
          <p:nvPr/>
        </p:nvSpPr>
        <p:spPr>
          <a:xfrm>
            <a:off x="7578685" y="4947642"/>
            <a:ext cx="5166122" cy="1606510"/>
          </a:xfrm>
          <a:prstGeom prst="roundRect">
            <a:avLst>
              <a:gd name="adj" fmla="val 6224"/>
            </a:avLst>
          </a:prstGeom>
          <a:solidFill>
            <a:srgbClr val="182567"/>
          </a:solidFill>
          <a:ln w="7620">
            <a:solidFill>
              <a:srgbClr val="313E80"/>
            </a:solidFill>
            <a:prstDash val="solid"/>
          </a:ln>
        </p:spPr>
        <p:txBody>
          <a:bodyPr/>
          <a:lstStyle/>
          <a:p>
            <a:endParaRPr lang="en-US"/>
          </a:p>
        </p:txBody>
      </p:sp>
      <p:sp>
        <p:nvSpPr>
          <p:cNvPr id="17" name="Text 12">
            <a:extLst>
              <a:ext uri="{FF2B5EF4-FFF2-40B4-BE49-F238E27FC236}">
                <a16:creationId xmlns:a16="http://schemas.microsoft.com/office/drawing/2014/main" id="{4558E803-F538-57F5-F13D-4A5F056F7AF9}"/>
              </a:ext>
            </a:extLst>
          </p:cNvPr>
          <p:cNvSpPr/>
          <p:nvPr/>
        </p:nvSpPr>
        <p:spPr>
          <a:xfrm>
            <a:off x="7808476" y="5177433"/>
            <a:ext cx="2777490" cy="347186"/>
          </a:xfrm>
          <a:prstGeom prst="rect">
            <a:avLst/>
          </a:prstGeom>
          <a:noFill/>
          <a:ln/>
        </p:spPr>
        <p:txBody>
          <a:bodyPr wrap="none" rtlCol="0" anchor="t"/>
          <a:lstStyle/>
          <a:p>
            <a:pPr marL="0" indent="0">
              <a:lnSpc>
                <a:spcPts val="2734"/>
              </a:lnSpc>
              <a:buNone/>
            </a:pPr>
            <a:r>
              <a:rPr lang="en-US" sz="2187" dirty="0">
                <a:solidFill>
                  <a:srgbClr val="CFD0D8"/>
                </a:solidFill>
                <a:latin typeface="Roboto" pitchFamily="34" charset="0"/>
                <a:ea typeface="Roboto" pitchFamily="34" charset="-122"/>
                <a:cs typeface="Roboto" pitchFamily="34" charset="-120"/>
              </a:rPr>
              <a:t>Schedule Feasibility</a:t>
            </a:r>
            <a:endParaRPr lang="en-US" sz="2187" dirty="0"/>
          </a:p>
        </p:txBody>
      </p:sp>
      <p:sp>
        <p:nvSpPr>
          <p:cNvPr id="18" name="Text 13">
            <a:extLst>
              <a:ext uri="{FF2B5EF4-FFF2-40B4-BE49-F238E27FC236}">
                <a16:creationId xmlns:a16="http://schemas.microsoft.com/office/drawing/2014/main" id="{4FDC90B9-DCBF-B228-07A5-9FE62286694E}"/>
              </a:ext>
            </a:extLst>
          </p:cNvPr>
          <p:cNvSpPr/>
          <p:nvPr/>
        </p:nvSpPr>
        <p:spPr>
          <a:xfrm>
            <a:off x="7808476" y="5657850"/>
            <a:ext cx="4706541" cy="666512"/>
          </a:xfrm>
          <a:prstGeom prst="rect">
            <a:avLst/>
          </a:prstGeom>
          <a:noFill/>
          <a:ln/>
        </p:spPr>
        <p:txBody>
          <a:bodyPr wrap="square" rtlCol="0" anchor="t"/>
          <a:lstStyle/>
          <a:p>
            <a:pPr marL="0" indent="0">
              <a:lnSpc>
                <a:spcPts val="2624"/>
              </a:lnSpc>
              <a:buNone/>
            </a:pPr>
            <a:r>
              <a:rPr lang="en-US" sz="1750" dirty="0">
                <a:solidFill>
                  <a:srgbClr val="CFD0D8"/>
                </a:solidFill>
                <a:latin typeface="Roboto" pitchFamily="34" charset="0"/>
                <a:ea typeface="Roboto" pitchFamily="34" charset="-122"/>
                <a:cs typeface="Roboto" pitchFamily="34" charset="-120"/>
              </a:rPr>
              <a:t>Establish a realistic timeline for the project's implementation and deployment.</a:t>
            </a:r>
            <a:endParaRPr lang="en-US" sz="1750" dirty="0"/>
          </a:p>
        </p:txBody>
      </p:sp>
    </p:spTree>
    <p:extLst>
      <p:ext uri="{BB962C8B-B14F-4D97-AF65-F5344CB8AC3E}">
        <p14:creationId xmlns:p14="http://schemas.microsoft.com/office/powerpoint/2010/main" val="1267805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TotalTime>
  <Words>2432</Words>
  <Application>Microsoft Office PowerPoint</Application>
  <PresentationFormat>Custom</PresentationFormat>
  <Paragraphs>318</Paragraphs>
  <Slides>48</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Aptos</vt:lpstr>
      <vt:lpstr>Arial</vt:lpstr>
      <vt:lpstr>Calibri</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Maher</cp:lastModifiedBy>
  <cp:revision>22</cp:revision>
  <dcterms:created xsi:type="dcterms:W3CDTF">2024-06-10T01:53:16Z</dcterms:created>
  <dcterms:modified xsi:type="dcterms:W3CDTF">2024-06-25T05:46:34Z</dcterms:modified>
</cp:coreProperties>
</file>